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sldIdLst>
    <p:sldId id="266" r:id="rId2"/>
    <p:sldId id="268" r:id="rId3"/>
    <p:sldId id="267" r:id="rId4"/>
    <p:sldId id="269" r:id="rId5"/>
    <p:sldId id="270" r:id="rId6"/>
    <p:sldId id="271" r:id="rId7"/>
    <p:sldId id="279" r:id="rId8"/>
    <p:sldId id="280" r:id="rId9"/>
    <p:sldId id="281" r:id="rId10"/>
    <p:sldId id="282" r:id="rId11"/>
    <p:sldId id="275" r:id="rId12"/>
    <p:sldId id="277" r:id="rId13"/>
    <p:sldId id="278" r:id="rId14"/>
    <p:sldId id="283" r:id="rId15"/>
    <p:sldId id="284" r:id="rId16"/>
    <p:sldId id="285" r:id="rId17"/>
    <p:sldId id="286" r:id="rId18"/>
    <p:sldId id="287" r:id="rId19"/>
    <p:sldId id="289" r:id="rId20"/>
    <p:sldId id="291" r:id="rId21"/>
    <p:sldId id="292" r:id="rId22"/>
    <p:sldId id="273" r:id="rId23"/>
    <p:sldId id="274" r:id="rId24"/>
    <p:sldId id="293" r:id="rId25"/>
    <p:sldId id="294" r:id="rId26"/>
  </p:sldIdLst>
  <p:sldSz cx="12192000" cy="6858000"/>
  <p:notesSz cx="6858000" cy="9144000"/>
  <p:embeddedFontLst>
    <p:embeddedFont>
      <p:font typeface="리디바탕" panose="020B0600000101010101" charset="-127"/>
      <p:regular r:id="rId28"/>
    </p:embeddedFont>
    <p:embeddedFont>
      <p:font typeface="넥슨Lv1고딕 OTF Bold" panose="00000800000000000000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여기어때 잘난체 OTF" panose="020B0600000101010101" pitchFamily="34" charset="-127"/>
      <p:bold r:id="rId32"/>
    </p:embeddedFont>
    <p:embeddedFont>
      <p:font typeface="잘풀리는하루OTF Medium" panose="02020503020101020101" pitchFamily="18" charset="-127"/>
      <p:regular r:id="rId33"/>
    </p:embeddedFont>
    <p:embeddedFont>
      <p:font typeface="한수원 한돋움OTF Bold" panose="020B0600000101010101" pitchFamily="34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FFD966"/>
    <a:srgbClr val="595959"/>
    <a:srgbClr val="DAE3F3"/>
    <a:srgbClr val="404040"/>
    <a:srgbClr val="1A7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5" autoAdjust="0"/>
    <p:restoredTop sz="95214" autoAdjust="0"/>
  </p:normalViewPr>
  <p:slideViewPr>
    <p:cSldViewPr snapToGrid="0">
      <p:cViewPr varScale="1">
        <p:scale>
          <a:sx n="85" d="100"/>
          <a:sy n="85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+mn-cs"/>
              </a:defRPr>
            </a:pPr>
            <a:r>
              <a:rPr lang="ko-KR" altLang="en-US" sz="1400" dirty="0"/>
              <a:t>무인자동화 기기</a:t>
            </a:r>
            <a:r>
              <a:rPr lang="en-US" altLang="ko-KR" sz="1400" baseline="0" dirty="0"/>
              <a:t> (</a:t>
            </a:r>
            <a:r>
              <a:rPr lang="ko-KR" altLang="en-US" sz="1400" baseline="0" dirty="0"/>
              <a:t>키오스크</a:t>
            </a:r>
            <a:r>
              <a:rPr lang="en-US" altLang="ko-KR" sz="1400" baseline="0" dirty="0"/>
              <a:t>)</a:t>
            </a:r>
          </a:p>
          <a:p>
            <a:pPr>
              <a:defRPr sz="1200"/>
            </a:pPr>
            <a:r>
              <a:rPr lang="en-US" altLang="ko-KR" sz="1000" baseline="0" dirty="0"/>
              <a:t>(</a:t>
            </a:r>
            <a:r>
              <a:rPr lang="ko-KR" altLang="en-US" sz="1000" baseline="0" dirty="0"/>
              <a:t>단위 </a:t>
            </a:r>
            <a:r>
              <a:rPr lang="en-US" altLang="ko-KR" sz="1000" baseline="0" dirty="0"/>
              <a:t>: </a:t>
            </a:r>
            <a:r>
              <a:rPr lang="ko-KR" altLang="en-US" sz="1000" baseline="0" dirty="0"/>
              <a:t>억원</a:t>
            </a:r>
            <a:r>
              <a:rPr lang="en-US" altLang="ko-KR" sz="1000" baseline="0" dirty="0"/>
              <a:t>)</a:t>
            </a:r>
            <a:endParaRPr lang="en-US" altLang="ko-KR" sz="1000" dirty="0"/>
          </a:p>
        </c:rich>
      </c:tx>
      <c:layout>
        <c:manualLayout>
          <c:xMode val="edge"/>
          <c:yMode val="edge"/>
          <c:x val="0.24504758366952586"/>
          <c:y val="0.154687519401127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DAE3F3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333F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6F2-4E9A-8760-249BD8B555D0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2017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65</c:v>
                </c:pt>
                <c:pt idx="2">
                  <c:v>150</c:v>
                </c:pt>
                <c:pt idx="3">
                  <c:v>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F2-4E9A-8760-249BD8B555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-11"/>
        <c:axId val="1938046111"/>
        <c:axId val="1938034463"/>
      </c:barChart>
      <c:catAx>
        <c:axId val="1938046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  <a:cs typeface="+mn-cs"/>
              </a:defRPr>
            </a:pPr>
            <a:endParaRPr lang="ko-KR"/>
          </a:p>
        </c:txPr>
        <c:crossAx val="1938034463"/>
        <c:crosses val="autoZero"/>
        <c:auto val="1"/>
        <c:lblAlgn val="ctr"/>
        <c:lblOffset val="100"/>
        <c:noMultiLvlLbl val="0"/>
      </c:catAx>
      <c:valAx>
        <c:axId val="19380344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3804611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넥슨Lv1고딕 OTF Bold" panose="00000800000000000000" pitchFamily="50" charset="-127"/>
          <a:ea typeface="넥슨Lv1고딕 OTF Bold" panose="00000800000000000000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5A433-134F-487C-AB6D-C562964FC66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31CD3-213C-4B72-9AE8-848B4BCBB0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97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531CD3-213C-4B72-9AE8-848B4BCBB0A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8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1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1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2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3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557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6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97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493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2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44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6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80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700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799489-E725-49EF-9A4C-B492F2FD24FA}"/>
              </a:ext>
            </a:extLst>
          </p:cNvPr>
          <p:cNvGrpSpPr/>
          <p:nvPr/>
        </p:nvGrpSpPr>
        <p:grpSpPr>
          <a:xfrm>
            <a:off x="2686048" y="2533650"/>
            <a:ext cx="6915152" cy="1323439"/>
            <a:chOff x="2619373" y="1819275"/>
            <a:chExt cx="6915152" cy="1323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1CE9629-B3BB-4FB2-A53E-4C40013B621F}"/>
                </a:ext>
              </a:extLst>
            </p:cNvPr>
            <p:cNvSpPr txBox="1"/>
            <p:nvPr/>
          </p:nvSpPr>
          <p:spPr>
            <a:xfrm>
              <a:off x="2619373" y="1819275"/>
              <a:ext cx="69151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카페 키오스크 프로그램 제작 </a:t>
              </a:r>
            </a:p>
            <a:p>
              <a:endParaRPr lang="ko-KR" altLang="en-US" sz="40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694377-1058-424B-B32A-E07F36FBC808}"/>
                </a:ext>
              </a:extLst>
            </p:cNvPr>
            <p:cNvSpPr txBox="1"/>
            <p:nvPr/>
          </p:nvSpPr>
          <p:spPr>
            <a:xfrm>
              <a:off x="4948235" y="2505075"/>
              <a:ext cx="229552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Making</a:t>
              </a:r>
              <a:r>
                <a:rPr lang="ko-KR" altLang="en-US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café</a:t>
              </a:r>
              <a:r>
                <a:rPr lang="ko-KR" altLang="en-US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of</a:t>
              </a:r>
              <a:r>
                <a:rPr lang="ko-KR" altLang="en-US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kiosks</a:t>
              </a:r>
              <a:r>
                <a:rPr lang="ko-KR" altLang="en-US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at</a:t>
              </a:r>
              <a:r>
                <a:rPr lang="ko-KR" altLang="en-US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stores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9232A47-5303-4016-990A-5A2B0DF17D11}"/>
              </a:ext>
            </a:extLst>
          </p:cNvPr>
          <p:cNvGrpSpPr/>
          <p:nvPr/>
        </p:nvGrpSpPr>
        <p:grpSpPr>
          <a:xfrm>
            <a:off x="3517658" y="3857089"/>
            <a:ext cx="5290028" cy="770603"/>
            <a:chOff x="3494375" y="3762672"/>
            <a:chExt cx="5290028" cy="770603"/>
          </a:xfrm>
        </p:grpSpPr>
        <p:sp>
          <p:nvSpPr>
            <p:cNvPr id="17" name="모서리가 둥근 직사각형 30">
              <a:extLst>
                <a:ext uri="{FF2B5EF4-FFF2-40B4-BE49-F238E27FC236}">
                  <a16:creationId xmlns:a16="http://schemas.microsoft.com/office/drawing/2014/main" id="{BFC3BCFE-3DC9-4102-86D1-30669511B38B}"/>
                </a:ext>
              </a:extLst>
            </p:cNvPr>
            <p:cNvSpPr/>
            <p:nvPr/>
          </p:nvSpPr>
          <p:spPr>
            <a:xfrm>
              <a:off x="3494375" y="3767286"/>
              <a:ext cx="1502605" cy="27748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kern="0" spc="0" dirty="0">
                  <a:solidFill>
                    <a:srgbClr val="333F50"/>
                  </a:solidFill>
                  <a:effectLst/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20173015 </a:t>
              </a:r>
              <a:r>
                <a:rPr lang="ko-KR" altLang="en-US" sz="1050" kern="0" dirty="0" err="1">
                  <a:solidFill>
                    <a:srgbClr val="333F50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박창주</a:t>
              </a:r>
              <a:endParaRPr lang="ko-KR" altLang="en-US" sz="1050" dirty="0">
                <a:solidFill>
                  <a:srgbClr val="333F50"/>
                </a:solidFill>
              </a:endParaRPr>
            </a:p>
          </p:txBody>
        </p:sp>
        <p:sp>
          <p:nvSpPr>
            <p:cNvPr id="19" name="모서리가 둥근 직사각형 30">
              <a:extLst>
                <a:ext uri="{FF2B5EF4-FFF2-40B4-BE49-F238E27FC236}">
                  <a16:creationId xmlns:a16="http://schemas.microsoft.com/office/drawing/2014/main" id="{103B0827-436C-42D8-8B76-A0B79C4E672E}"/>
                </a:ext>
              </a:extLst>
            </p:cNvPr>
            <p:cNvSpPr/>
            <p:nvPr/>
          </p:nvSpPr>
          <p:spPr>
            <a:xfrm>
              <a:off x="5388086" y="3762672"/>
              <a:ext cx="1502605" cy="27748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fontAlgn="base" latinLnBrk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050" kern="0" dirty="0">
                  <a:solidFill>
                    <a:srgbClr val="333F50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20173062 </a:t>
              </a:r>
              <a:r>
                <a:rPr lang="ko-KR" altLang="en-US" sz="1050" kern="0" dirty="0" err="1">
                  <a:solidFill>
                    <a:srgbClr val="333F50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김도일</a:t>
              </a:r>
              <a:endParaRPr lang="en-US" altLang="ko-KR" sz="1050" kern="0" dirty="0">
                <a:solidFill>
                  <a:srgbClr val="333F50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endParaRPr>
            </a:p>
          </p:txBody>
        </p:sp>
        <p:sp>
          <p:nvSpPr>
            <p:cNvPr id="20" name="모서리가 둥근 직사각형 30">
              <a:extLst>
                <a:ext uri="{FF2B5EF4-FFF2-40B4-BE49-F238E27FC236}">
                  <a16:creationId xmlns:a16="http://schemas.microsoft.com/office/drawing/2014/main" id="{55BE4EC3-2BEE-4847-9EEC-773B590FD327}"/>
                </a:ext>
              </a:extLst>
            </p:cNvPr>
            <p:cNvSpPr/>
            <p:nvPr/>
          </p:nvSpPr>
          <p:spPr>
            <a:xfrm>
              <a:off x="7281798" y="3767286"/>
              <a:ext cx="1502605" cy="27748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kern="0" dirty="0">
                  <a:solidFill>
                    <a:srgbClr val="333F50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20183101</a:t>
              </a:r>
              <a:r>
                <a:rPr lang="ko-KR" altLang="en-US" sz="1050" kern="0" dirty="0">
                  <a:solidFill>
                    <a:srgbClr val="333F50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 장민섭</a:t>
              </a:r>
              <a:endParaRPr lang="ko-KR" altLang="en-US" sz="1050" dirty="0">
                <a:solidFill>
                  <a:srgbClr val="333F50"/>
                </a:solidFill>
              </a:endParaRPr>
            </a:p>
          </p:txBody>
        </p:sp>
        <p:sp>
          <p:nvSpPr>
            <p:cNvPr id="21" name="모서리가 둥근 직사각형 30">
              <a:extLst>
                <a:ext uri="{FF2B5EF4-FFF2-40B4-BE49-F238E27FC236}">
                  <a16:creationId xmlns:a16="http://schemas.microsoft.com/office/drawing/2014/main" id="{EFF238F7-365A-4C1D-AED8-DE394A4804D9}"/>
                </a:ext>
              </a:extLst>
            </p:cNvPr>
            <p:cNvSpPr/>
            <p:nvPr/>
          </p:nvSpPr>
          <p:spPr>
            <a:xfrm>
              <a:off x="3494375" y="4251967"/>
              <a:ext cx="1502605" cy="27748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kern="0" dirty="0">
                  <a:solidFill>
                    <a:srgbClr val="333F50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20192333</a:t>
              </a:r>
              <a:r>
                <a:rPr lang="ko-KR" altLang="en-US" sz="1050" kern="0" dirty="0">
                  <a:solidFill>
                    <a:srgbClr val="333F50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 배가형</a:t>
              </a:r>
              <a:endParaRPr lang="ko-KR" altLang="en-US" sz="1050" dirty="0">
                <a:solidFill>
                  <a:srgbClr val="333F50"/>
                </a:solidFill>
              </a:endParaRPr>
            </a:p>
          </p:txBody>
        </p:sp>
        <p:sp>
          <p:nvSpPr>
            <p:cNvPr id="22" name="모서리가 둥근 직사각형 30">
              <a:extLst>
                <a:ext uri="{FF2B5EF4-FFF2-40B4-BE49-F238E27FC236}">
                  <a16:creationId xmlns:a16="http://schemas.microsoft.com/office/drawing/2014/main" id="{A623E2C1-2CD5-4A33-BF22-D720A4C50317}"/>
                </a:ext>
              </a:extLst>
            </p:cNvPr>
            <p:cNvSpPr/>
            <p:nvPr/>
          </p:nvSpPr>
          <p:spPr>
            <a:xfrm>
              <a:off x="5388085" y="4255786"/>
              <a:ext cx="1502605" cy="27748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kern="0" dirty="0">
                  <a:solidFill>
                    <a:srgbClr val="333F50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20203041 </a:t>
              </a:r>
              <a:r>
                <a:rPr lang="ko-KR" altLang="en-US" sz="1050" kern="0" dirty="0">
                  <a:solidFill>
                    <a:srgbClr val="333F50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박정현</a:t>
              </a:r>
              <a:endParaRPr lang="ko-KR" altLang="en-US" sz="1050" dirty="0">
                <a:solidFill>
                  <a:srgbClr val="333F50"/>
                </a:solidFill>
              </a:endParaRPr>
            </a:p>
          </p:txBody>
        </p:sp>
        <p:sp>
          <p:nvSpPr>
            <p:cNvPr id="23" name="모서리가 둥근 직사각형 30">
              <a:extLst>
                <a:ext uri="{FF2B5EF4-FFF2-40B4-BE49-F238E27FC236}">
                  <a16:creationId xmlns:a16="http://schemas.microsoft.com/office/drawing/2014/main" id="{AC8B123E-4F03-4689-A7D9-D8F2DF26CD5D}"/>
                </a:ext>
              </a:extLst>
            </p:cNvPr>
            <p:cNvSpPr/>
            <p:nvPr/>
          </p:nvSpPr>
          <p:spPr>
            <a:xfrm>
              <a:off x="7281798" y="4251968"/>
              <a:ext cx="1502605" cy="27748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kern="0" dirty="0">
                  <a:solidFill>
                    <a:srgbClr val="333F50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20203043 </a:t>
              </a:r>
              <a:r>
                <a:rPr lang="ko-KR" altLang="en-US" sz="1050" kern="0" dirty="0" err="1">
                  <a:solidFill>
                    <a:srgbClr val="333F50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rPr>
                <a:t>정미수</a:t>
              </a:r>
              <a:endParaRPr lang="ko-KR" altLang="en-US" sz="1050" dirty="0">
                <a:solidFill>
                  <a:srgbClr val="333F50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31ED31E-B0DD-4DC6-91F8-1BA869CCF1B8}"/>
              </a:ext>
            </a:extLst>
          </p:cNvPr>
          <p:cNvGrpSpPr/>
          <p:nvPr/>
        </p:nvGrpSpPr>
        <p:grpSpPr>
          <a:xfrm>
            <a:off x="2849507" y="2245667"/>
            <a:ext cx="6492984" cy="461665"/>
            <a:chOff x="2809875" y="2129246"/>
            <a:chExt cx="6492984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432EB0-D3A3-4F80-B377-2CF6A81B142D}"/>
                </a:ext>
              </a:extLst>
            </p:cNvPr>
            <p:cNvSpPr txBox="1"/>
            <p:nvPr/>
          </p:nvSpPr>
          <p:spPr>
            <a:xfrm>
              <a:off x="5267324" y="2129246"/>
              <a:ext cx="1657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자바프로그래밍 </a:t>
              </a:r>
              <a:r>
                <a:rPr lang="en-US" altLang="ko-KR" sz="1200" b="1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1</a:t>
              </a:r>
              <a:r>
                <a:rPr lang="ko-KR" altLang="en-US" sz="1200" b="1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팀</a:t>
              </a:r>
            </a:p>
            <a:p>
              <a:pPr algn="ctr"/>
              <a:endParaRPr lang="ko-KR" altLang="en-US" sz="1200" dirty="0">
                <a:solidFill>
                  <a:srgbClr val="333F50"/>
                </a:solidFill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2A410D8-867B-4E87-8E31-2B8841C63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9875" y="2266414"/>
              <a:ext cx="2378186" cy="0"/>
            </a:xfrm>
            <a:prstGeom prst="line">
              <a:avLst/>
            </a:prstGeom>
            <a:ln w="22225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D9A5DD9-58A2-4BD3-B647-A2C95CB9F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4673" y="2266414"/>
              <a:ext cx="2378186" cy="0"/>
            </a:xfrm>
            <a:prstGeom prst="line">
              <a:avLst/>
            </a:prstGeom>
            <a:ln w="22225">
              <a:solidFill>
                <a:srgbClr val="333F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0988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701" y="171450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04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각 코드의 역할과 관계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A089F-A5CC-4CA2-803F-68865237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75" y="2028366"/>
            <a:ext cx="2448590" cy="2801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37ADC6-43AE-4E7A-B6D0-764134633CCF}"/>
              </a:ext>
            </a:extLst>
          </p:cNvPr>
          <p:cNvSpPr txBox="1"/>
          <p:nvPr/>
        </p:nvSpPr>
        <p:spPr>
          <a:xfrm>
            <a:off x="4077950" y="4948876"/>
            <a:ext cx="201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image, image2 </a:t>
            </a:r>
            <a:r>
              <a:rPr lang="ko-KR" altLang="en-US" sz="12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폴더</a:t>
            </a:r>
            <a:endParaRPr lang="en-US" altLang="ko-KR" sz="12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각각 디저트</a:t>
            </a:r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, 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음료 사진 존재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0228B8-1434-4E25-9E8B-5A1090A46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97" y="2028366"/>
            <a:ext cx="2204763" cy="286129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FAA48D4-DAB6-409D-B556-7B8AA721F74C}"/>
              </a:ext>
            </a:extLst>
          </p:cNvPr>
          <p:cNvSpPr/>
          <p:nvPr/>
        </p:nvSpPr>
        <p:spPr>
          <a:xfrm rot="20653351">
            <a:off x="3009430" y="3913292"/>
            <a:ext cx="1026989" cy="370168"/>
          </a:xfrm>
          <a:prstGeom prst="rightArrow">
            <a:avLst>
              <a:gd name="adj1" fmla="val 25676"/>
              <a:gd name="adj2" fmla="val 47101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94A259-E6B4-4470-A37F-DAFAFF01837A}"/>
              </a:ext>
            </a:extLst>
          </p:cNvPr>
          <p:cNvSpPr txBox="1"/>
          <p:nvPr/>
        </p:nvSpPr>
        <p:spPr>
          <a:xfrm>
            <a:off x="2046174" y="4798579"/>
            <a:ext cx="201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2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개의 로그 파일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0" name="화살표: 위로 굽음 9">
            <a:extLst>
              <a:ext uri="{FF2B5EF4-FFF2-40B4-BE49-F238E27FC236}">
                <a16:creationId xmlns:a16="http://schemas.microsoft.com/office/drawing/2014/main" id="{52DA0CC2-9636-4E96-AFDD-DAB673D887D6}"/>
              </a:ext>
            </a:extLst>
          </p:cNvPr>
          <p:cNvSpPr/>
          <p:nvPr/>
        </p:nvSpPr>
        <p:spPr>
          <a:xfrm rot="5400000">
            <a:off x="1893892" y="4786431"/>
            <a:ext cx="200483" cy="206456"/>
          </a:xfrm>
          <a:prstGeom prst="bentUpArrow">
            <a:avLst>
              <a:gd name="adj1" fmla="val 28657"/>
              <a:gd name="adj2" fmla="val 25000"/>
              <a:gd name="adj3" fmla="val 39625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ACE25CD-F898-4177-A024-13F4EC853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856" y="1919772"/>
            <a:ext cx="3679069" cy="3875524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C357BFD-3FEE-453D-8B55-EC61DA7B6072}"/>
              </a:ext>
            </a:extLst>
          </p:cNvPr>
          <p:cNvGrpSpPr/>
          <p:nvPr/>
        </p:nvGrpSpPr>
        <p:grpSpPr>
          <a:xfrm rot="10800000">
            <a:off x="5916604" y="3480782"/>
            <a:ext cx="358787" cy="274942"/>
            <a:chOff x="6689841" y="4933567"/>
            <a:chExt cx="272354" cy="208708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DD5B089-9C08-4805-A703-ECA6935BF749}"/>
                </a:ext>
              </a:extLst>
            </p:cNvPr>
            <p:cNvSpPr/>
            <p:nvPr/>
          </p:nvSpPr>
          <p:spPr>
            <a:xfrm rot="2400000">
              <a:off x="6689843" y="5054658"/>
              <a:ext cx="272352" cy="87617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D9FE84C-3B34-4689-AAC1-AAEE07A10364}"/>
                </a:ext>
              </a:extLst>
            </p:cNvPr>
            <p:cNvSpPr/>
            <p:nvPr/>
          </p:nvSpPr>
          <p:spPr>
            <a:xfrm rot="8400000" flipH="1">
              <a:off x="6689841" y="4933567"/>
              <a:ext cx="272352" cy="87617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01264CE-8750-4F8C-9EBD-D6843C7E8D56}"/>
              </a:ext>
            </a:extLst>
          </p:cNvPr>
          <p:cNvSpPr txBox="1"/>
          <p:nvPr/>
        </p:nvSpPr>
        <p:spPr>
          <a:xfrm>
            <a:off x="8744875" y="1455131"/>
            <a:ext cx="2018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Image </a:t>
            </a:r>
            <a:r>
              <a:rPr lang="ko-KR" altLang="en-US" sz="12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폴더 안</a:t>
            </a:r>
            <a:endParaRPr lang="en-US" altLang="ko-KR" sz="12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algn="r"/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마카롱</a:t>
            </a:r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.jpg 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열었을 때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algn="r"/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816EB9-6925-450A-BD9D-0F178F47FB6C}"/>
              </a:ext>
            </a:extLst>
          </p:cNvPr>
          <p:cNvSpPr/>
          <p:nvPr/>
        </p:nvSpPr>
        <p:spPr>
          <a:xfrm>
            <a:off x="8267699" y="1957872"/>
            <a:ext cx="702000" cy="10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589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진행 단계</a:t>
            </a:r>
            <a:endParaRPr lang="ko-KR" altLang="en-US" sz="24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CDD66C-EA7E-4440-9E9D-81A6315914F1}"/>
              </a:ext>
            </a:extLst>
          </p:cNvPr>
          <p:cNvGrpSpPr/>
          <p:nvPr/>
        </p:nvGrpSpPr>
        <p:grpSpPr>
          <a:xfrm>
            <a:off x="1475325" y="1381512"/>
            <a:ext cx="1755417" cy="324000"/>
            <a:chOff x="1856321" y="1398335"/>
            <a:chExt cx="1755417" cy="3240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45D38A5-455F-4306-A483-576E830E1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321" y="1421013"/>
              <a:ext cx="307777" cy="29118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97278F-326B-4985-B242-A0F09FD9D5EC}"/>
                </a:ext>
              </a:extLst>
            </p:cNvPr>
            <p:cNvSpPr txBox="1"/>
            <p:nvPr/>
          </p:nvSpPr>
          <p:spPr>
            <a:xfrm>
              <a:off x="2059060" y="1398335"/>
              <a:ext cx="1552678" cy="324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프로그램 시작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08E1A52-620B-428A-A37B-575799BAD030}"/>
              </a:ext>
            </a:extLst>
          </p:cNvPr>
          <p:cNvSpPr/>
          <p:nvPr/>
        </p:nvSpPr>
        <p:spPr>
          <a:xfrm>
            <a:off x="1437831" y="1744425"/>
            <a:ext cx="2526168" cy="1395576"/>
          </a:xfrm>
          <a:prstGeom prst="roundRect">
            <a:avLst/>
          </a:prstGeom>
          <a:solidFill>
            <a:srgbClr val="DAE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1400" kern="0" dirty="0">
              <a:solidFill>
                <a:schemeClr val="tx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D79C50-D0C4-4936-A404-4A90FAC5D6DB}"/>
              </a:ext>
            </a:extLst>
          </p:cNvPr>
          <p:cNvGrpSpPr/>
          <p:nvPr/>
        </p:nvGrpSpPr>
        <p:grpSpPr>
          <a:xfrm>
            <a:off x="7823787" y="1120794"/>
            <a:ext cx="3171004" cy="5154772"/>
            <a:chOff x="6523412" y="1042958"/>
            <a:chExt cx="3171004" cy="515477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CB1B34C-9E78-417F-B660-9DB683502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3412" y="1381512"/>
              <a:ext cx="3099615" cy="481621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A08A8B-FF58-4D0F-8D0C-80DD4958A3C6}"/>
                </a:ext>
              </a:extLst>
            </p:cNvPr>
            <p:cNvSpPr txBox="1"/>
            <p:nvPr/>
          </p:nvSpPr>
          <p:spPr>
            <a:xfrm>
              <a:off x="8940899" y="1042958"/>
              <a:ext cx="7535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- </a:t>
              </a:r>
              <a:r>
                <a:rPr lang="ko-KR" altLang="en-US" sz="16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화면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B1438A-7B18-4751-8E36-29720B077B91}"/>
              </a:ext>
            </a:extLst>
          </p:cNvPr>
          <p:cNvGrpSpPr/>
          <p:nvPr/>
        </p:nvGrpSpPr>
        <p:grpSpPr>
          <a:xfrm rot="10800000">
            <a:off x="5916607" y="3480949"/>
            <a:ext cx="358787" cy="274942"/>
            <a:chOff x="6689841" y="4933567"/>
            <a:chExt cx="272354" cy="20870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90F1BE8-7427-4D33-A0F5-D69F7B96C3A8}"/>
                </a:ext>
              </a:extLst>
            </p:cNvPr>
            <p:cNvSpPr/>
            <p:nvPr/>
          </p:nvSpPr>
          <p:spPr>
            <a:xfrm rot="2400000">
              <a:off x="6689843" y="5054658"/>
              <a:ext cx="272352" cy="87617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6004314-B5DE-410D-9A31-5C30A1AB1D25}"/>
                </a:ext>
              </a:extLst>
            </p:cNvPr>
            <p:cNvSpPr/>
            <p:nvPr/>
          </p:nvSpPr>
          <p:spPr>
            <a:xfrm rot="8400000" flipH="1">
              <a:off x="6689841" y="4933567"/>
              <a:ext cx="272352" cy="87617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E6BDC8E-EE36-4F9D-BAE4-F6C9BF8E63C8}"/>
              </a:ext>
            </a:extLst>
          </p:cNvPr>
          <p:cNvSpPr txBox="1"/>
          <p:nvPr/>
        </p:nvSpPr>
        <p:spPr>
          <a:xfrm>
            <a:off x="1437831" y="1815904"/>
            <a:ext cx="2526167" cy="1215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프로그램을 시작하게 되면</a:t>
            </a:r>
            <a:endParaRPr lang="en-US" altLang="ko-KR" sz="1200" kern="0" dirty="0">
              <a:solidFill>
                <a:schemeClr val="tx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오른쪽과 같이</a:t>
            </a:r>
            <a:r>
              <a:rPr lang="en-US" altLang="ko-KR" sz="1200" kern="0" dirty="0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1200" kern="0" dirty="0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화면이 뜨고</a:t>
            </a:r>
            <a:endParaRPr lang="en-US" altLang="ko-KR" sz="1200" kern="0" dirty="0">
              <a:solidFill>
                <a:schemeClr val="tx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Start </a:t>
            </a:r>
            <a:r>
              <a:rPr lang="ko-KR" altLang="en-US" sz="1200" kern="0" dirty="0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를 누르면</a:t>
            </a:r>
            <a:endParaRPr lang="en-US" altLang="ko-KR" sz="1200" kern="0" dirty="0">
              <a:solidFill>
                <a:schemeClr val="tx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200" kern="0" dirty="0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카페 관리 시스템 시작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011889-C9EB-4C17-89FF-A94225F26BC6}"/>
              </a:ext>
            </a:extLst>
          </p:cNvPr>
          <p:cNvSpPr txBox="1"/>
          <p:nvPr/>
        </p:nvSpPr>
        <p:spPr>
          <a:xfrm>
            <a:off x="1374610" y="3480236"/>
            <a:ext cx="19312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mainframe.java</a:t>
            </a:r>
            <a:endParaRPr lang="ko-KR" altLang="en-US" sz="15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78BA326-20AF-4298-AD44-B4DAD58566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1" r="5422"/>
          <a:stretch/>
        </p:blipFill>
        <p:spPr>
          <a:xfrm>
            <a:off x="1428989" y="3921545"/>
            <a:ext cx="4601910" cy="216129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C74AC45-19A7-4BF9-A783-1BCA4AC781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0"/>
          <a:stretch/>
        </p:blipFill>
        <p:spPr>
          <a:xfrm>
            <a:off x="1241789" y="3904001"/>
            <a:ext cx="4789110" cy="27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9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진행 단계</a:t>
            </a:r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7D859C-5615-4E47-9CDB-74E738FC9FC9}"/>
              </a:ext>
            </a:extLst>
          </p:cNvPr>
          <p:cNvGrpSpPr/>
          <p:nvPr/>
        </p:nvGrpSpPr>
        <p:grpSpPr>
          <a:xfrm>
            <a:off x="1433002" y="1192382"/>
            <a:ext cx="1552678" cy="342549"/>
            <a:chOff x="2975472" y="2020330"/>
            <a:chExt cx="1552678" cy="3425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97278F-326B-4985-B242-A0F09FD9D5EC}"/>
                </a:ext>
              </a:extLst>
            </p:cNvPr>
            <p:cNvSpPr txBox="1"/>
            <p:nvPr/>
          </p:nvSpPr>
          <p:spPr>
            <a:xfrm>
              <a:off x="2975472" y="2024325"/>
              <a:ext cx="155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메인 화면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511B-CFBA-4A93-90AD-E9457D8A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253" l="9286" r="96429">
                          <a14:foregroundMark x1="49643" y1="5364" x2="49643" y2="5364"/>
                          <a14:foregroundMark x1="52500" y1="2682" x2="52500" y2="2682"/>
                          <a14:foregroundMark x1="52143" y1="1149" x2="52143" y2="1149"/>
                          <a14:foregroundMark x1="91786" y1="56705" x2="91786" y2="56705"/>
                          <a14:foregroundMark x1="96429" y1="47510" x2="96429" y2="47510"/>
                          <a14:foregroundMark x1="56786" y1="90421" x2="56786" y2="90421"/>
                          <a14:foregroundMark x1="9643" y1="45977" x2="9643" y2="45977"/>
                          <a14:foregroundMark x1="54286" y1="94253" x2="54286" y2="94253"/>
                          <a14:foregroundMark x1="9286" y1="45594" x2="9286" y2="45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472" y="2020330"/>
              <a:ext cx="332138" cy="30960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B80D6E-0182-4896-9ED0-F31E8A97EAF5}"/>
              </a:ext>
            </a:extLst>
          </p:cNvPr>
          <p:cNvGrpSpPr/>
          <p:nvPr/>
        </p:nvGrpSpPr>
        <p:grpSpPr>
          <a:xfrm>
            <a:off x="1361931" y="1531992"/>
            <a:ext cx="2526169" cy="1019776"/>
            <a:chOff x="2738147" y="1744425"/>
            <a:chExt cx="2526169" cy="101977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64C9409-29D0-46EC-A5D6-02EDF2857864}"/>
                </a:ext>
              </a:extLst>
            </p:cNvPr>
            <p:cNvSpPr/>
            <p:nvPr/>
          </p:nvSpPr>
          <p:spPr>
            <a:xfrm>
              <a:off x="2738148" y="1744425"/>
              <a:ext cx="2526168" cy="1019776"/>
            </a:xfrm>
            <a:prstGeom prst="roundRect">
              <a:avLst/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150000"/>
                </a:lnSpc>
              </a:pPr>
              <a:endParaRPr lang="en-US" altLang="ko-KR" sz="1400" kern="0" dirty="0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AC3CDB-4477-4C73-ABF4-78979630F0FD}"/>
                </a:ext>
              </a:extLst>
            </p:cNvPr>
            <p:cNvSpPr txBox="1"/>
            <p:nvPr/>
          </p:nvSpPr>
          <p:spPr>
            <a:xfrm>
              <a:off x="2738147" y="2022192"/>
              <a:ext cx="2526167" cy="338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50000"/>
                </a:lnSpc>
              </a:pPr>
              <a:r>
                <a:rPr lang="en-US" altLang="ko-KR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1. </a:t>
              </a:r>
              <a:r>
                <a:rPr lang="ko-KR" altLang="en-US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메인 화면 프레임 제작</a:t>
              </a:r>
              <a:endParaRPr lang="ko-KR" altLang="en-US" sz="1200" dirty="0"/>
            </a:p>
          </p:txBody>
        </p:sp>
      </p:grpSp>
      <p:pic>
        <p:nvPicPr>
          <p:cNvPr id="20" name="Picture 7">
            <a:extLst>
              <a:ext uri="{FF2B5EF4-FFF2-40B4-BE49-F238E27FC236}">
                <a16:creationId xmlns:a16="http://schemas.microsoft.com/office/drawing/2014/main" id="{43BBE7D9-DE54-43BF-AA20-517A356A9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29" y="2702989"/>
            <a:ext cx="2526169" cy="35656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E177B1-864D-426A-AA94-076863DC5915}"/>
              </a:ext>
            </a:extLst>
          </p:cNvPr>
          <p:cNvSpPr txBox="1"/>
          <p:nvPr/>
        </p:nvSpPr>
        <p:spPr>
          <a:xfrm>
            <a:off x="4589162" y="1501982"/>
            <a:ext cx="22497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CAFE_program.java</a:t>
            </a:r>
            <a:endParaRPr lang="ko-KR" altLang="en-US" sz="15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7F279F-1DB4-40A9-BA86-47F2F2980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067" y="1886951"/>
            <a:ext cx="4524377" cy="315425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2E561BC-CA8D-43EA-8C06-EC4204280781}"/>
              </a:ext>
            </a:extLst>
          </p:cNvPr>
          <p:cNvGrpSpPr/>
          <p:nvPr/>
        </p:nvGrpSpPr>
        <p:grpSpPr>
          <a:xfrm>
            <a:off x="9403919" y="1809759"/>
            <a:ext cx="2649967" cy="461665"/>
            <a:chOff x="9403919" y="1809759"/>
            <a:chExt cx="2649967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4B6517-0911-497A-BBD6-2CE2A0CCA3C2}"/>
                </a:ext>
              </a:extLst>
            </p:cNvPr>
            <p:cNvSpPr txBox="1"/>
            <p:nvPr/>
          </p:nvSpPr>
          <p:spPr>
            <a:xfrm>
              <a:off x="9606250" y="1809759"/>
              <a:ext cx="2447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문자열 배열 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column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사용해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주문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값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양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토탈 저장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1D8EB1-36C0-49ED-AFEE-01A9312C269C}"/>
                </a:ext>
              </a:extLst>
            </p:cNvPr>
            <p:cNvSpPr txBox="1"/>
            <p:nvPr/>
          </p:nvSpPr>
          <p:spPr>
            <a:xfrm>
              <a:off x="9403919" y="1836875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dirty="0">
                <a:solidFill>
                  <a:srgbClr val="59595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11811858-A044-4578-ADC6-0598378D9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698" y="3108871"/>
            <a:ext cx="4038600" cy="18764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F3C2D9E-4227-42D7-9BD8-5172EA6FC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7" y="3084033"/>
            <a:ext cx="3695700" cy="27336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927ED1C-0784-4DF2-A5D7-4218C43AA8F4}"/>
              </a:ext>
            </a:extLst>
          </p:cNvPr>
          <p:cNvSpPr txBox="1"/>
          <p:nvPr/>
        </p:nvSpPr>
        <p:spPr>
          <a:xfrm>
            <a:off x="4311814" y="3334464"/>
            <a:ext cx="671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JFrame</a:t>
            </a:r>
            <a:endParaRPr lang="ko-KR" altLang="en-US" sz="105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37B76D-8982-4BCE-A8DC-6CB0C30EEBFC}"/>
              </a:ext>
            </a:extLst>
          </p:cNvPr>
          <p:cNvGrpSpPr/>
          <p:nvPr/>
        </p:nvGrpSpPr>
        <p:grpSpPr>
          <a:xfrm>
            <a:off x="5953125" y="2945534"/>
            <a:ext cx="2069667" cy="457974"/>
            <a:chOff x="5953125" y="2945534"/>
            <a:chExt cx="2069667" cy="45797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37D416-2836-4A53-B2C8-5D6D74FEF717}"/>
                </a:ext>
              </a:extLst>
            </p:cNvPr>
            <p:cNvSpPr txBox="1"/>
            <p:nvPr/>
          </p:nvSpPr>
          <p:spPr>
            <a:xfrm>
              <a:off x="5953125" y="2945534"/>
              <a:ext cx="20696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JFrame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사용 프레임 설정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CBE8B8-8781-4B59-8106-B3B6267DA98B}"/>
                </a:ext>
              </a:extLst>
            </p:cNvPr>
            <p:cNvSpPr txBox="1"/>
            <p:nvPr/>
          </p:nvSpPr>
          <p:spPr>
            <a:xfrm rot="16200000">
              <a:off x="6674858" y="3037867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dirty="0">
                <a:solidFill>
                  <a:srgbClr val="59595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B66CE8-5FCC-48A9-92CE-46A5AC7304EF}"/>
              </a:ext>
            </a:extLst>
          </p:cNvPr>
          <p:cNvGrpSpPr/>
          <p:nvPr/>
        </p:nvGrpSpPr>
        <p:grpSpPr>
          <a:xfrm>
            <a:off x="4372238" y="4910593"/>
            <a:ext cx="1679640" cy="671215"/>
            <a:chOff x="4372238" y="4910593"/>
            <a:chExt cx="1679640" cy="67121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8569E1-984A-41C2-BBDE-8143F89F8FFE}"/>
                </a:ext>
              </a:extLst>
            </p:cNvPr>
            <p:cNvSpPr txBox="1"/>
            <p:nvPr/>
          </p:nvSpPr>
          <p:spPr>
            <a:xfrm>
              <a:off x="4372238" y="5120143"/>
              <a:ext cx="16796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Font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클래스 사용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각각 적용할 폰트 설정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023758-ABD8-42CF-9528-0918433AAB95}"/>
                </a:ext>
              </a:extLst>
            </p:cNvPr>
            <p:cNvSpPr txBox="1"/>
            <p:nvPr/>
          </p:nvSpPr>
          <p:spPr>
            <a:xfrm rot="5400000">
              <a:off x="4892758" y="4906902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dirty="0">
                <a:solidFill>
                  <a:srgbClr val="59595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4571621-87B7-44A3-93E8-821E18D44F01}"/>
              </a:ext>
            </a:extLst>
          </p:cNvPr>
          <p:cNvGrpSpPr/>
          <p:nvPr/>
        </p:nvGrpSpPr>
        <p:grpSpPr>
          <a:xfrm>
            <a:off x="8856230" y="2548464"/>
            <a:ext cx="1857377" cy="727198"/>
            <a:chOff x="8856230" y="2548464"/>
            <a:chExt cx="1857377" cy="72719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848A3C-BE5C-49C5-8953-E9D03D069DF1}"/>
                </a:ext>
              </a:extLst>
            </p:cNvPr>
            <p:cNvSpPr txBox="1"/>
            <p:nvPr/>
          </p:nvSpPr>
          <p:spPr>
            <a:xfrm>
              <a:off x="8856230" y="2548464"/>
              <a:ext cx="18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 err="1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CardLayout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()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을 통해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디저트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음료 패널을 전환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B81A03-8683-4414-88FB-A643BCF7BC35}"/>
                </a:ext>
              </a:extLst>
            </p:cNvPr>
            <p:cNvSpPr txBox="1"/>
            <p:nvPr/>
          </p:nvSpPr>
          <p:spPr>
            <a:xfrm rot="16200000">
              <a:off x="9700909" y="2910021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dirty="0">
                <a:solidFill>
                  <a:srgbClr val="59595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DD113FD-8228-40D2-B3C8-C7CD7BD44751}"/>
              </a:ext>
            </a:extLst>
          </p:cNvPr>
          <p:cNvSpPr txBox="1"/>
          <p:nvPr/>
        </p:nvSpPr>
        <p:spPr>
          <a:xfrm>
            <a:off x="9449162" y="3852583"/>
            <a:ext cx="671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JPanel</a:t>
            </a:r>
            <a:endParaRPr lang="ko-KR" altLang="en-US" sz="105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3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진행 단계</a:t>
            </a:r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7D859C-5615-4E47-9CDB-74E738FC9FC9}"/>
              </a:ext>
            </a:extLst>
          </p:cNvPr>
          <p:cNvGrpSpPr/>
          <p:nvPr/>
        </p:nvGrpSpPr>
        <p:grpSpPr>
          <a:xfrm>
            <a:off x="1433002" y="1192382"/>
            <a:ext cx="1552678" cy="342549"/>
            <a:chOff x="2975472" y="2020330"/>
            <a:chExt cx="1552678" cy="3425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97278F-326B-4985-B242-A0F09FD9D5EC}"/>
                </a:ext>
              </a:extLst>
            </p:cNvPr>
            <p:cNvSpPr txBox="1"/>
            <p:nvPr/>
          </p:nvSpPr>
          <p:spPr>
            <a:xfrm>
              <a:off x="2975472" y="2024325"/>
              <a:ext cx="155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메인 화면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511B-CFBA-4A93-90AD-E9457D8A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253" l="9286" r="96429">
                          <a14:foregroundMark x1="49643" y1="5364" x2="49643" y2="5364"/>
                          <a14:foregroundMark x1="52500" y1="2682" x2="52500" y2="2682"/>
                          <a14:foregroundMark x1="52143" y1="1149" x2="52143" y2="1149"/>
                          <a14:foregroundMark x1="91786" y1="56705" x2="91786" y2="56705"/>
                          <a14:foregroundMark x1="96429" y1="47510" x2="96429" y2="47510"/>
                          <a14:foregroundMark x1="56786" y1="90421" x2="56786" y2="90421"/>
                          <a14:foregroundMark x1="9643" y1="45977" x2="9643" y2="45977"/>
                          <a14:foregroundMark x1="54286" y1="94253" x2="54286" y2="94253"/>
                          <a14:foregroundMark x1="9286" y1="45594" x2="9286" y2="45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472" y="2020330"/>
              <a:ext cx="332138" cy="309600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4C9409-29D0-46EC-A5D6-02EDF2857864}"/>
              </a:ext>
            </a:extLst>
          </p:cNvPr>
          <p:cNvSpPr/>
          <p:nvPr/>
        </p:nvSpPr>
        <p:spPr>
          <a:xfrm>
            <a:off x="1361932" y="1531992"/>
            <a:ext cx="2526168" cy="1019776"/>
          </a:xfrm>
          <a:prstGeom prst="roundRect">
            <a:avLst/>
          </a:prstGeom>
          <a:solidFill>
            <a:srgbClr val="DAE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1400" kern="0" dirty="0">
              <a:solidFill>
                <a:schemeClr val="tx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43BBE7D9-DE54-43BF-AA20-517A356A9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29" y="2702989"/>
            <a:ext cx="2526169" cy="35656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E177B1-864D-426A-AA94-076863DC5915}"/>
              </a:ext>
            </a:extLst>
          </p:cNvPr>
          <p:cNvSpPr txBox="1"/>
          <p:nvPr/>
        </p:nvSpPr>
        <p:spPr>
          <a:xfrm>
            <a:off x="4589162" y="1501982"/>
            <a:ext cx="2162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CAFE_program.java</a:t>
            </a:r>
            <a:endParaRPr lang="ko-KR" altLang="en-US" sz="1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98745B2-7413-4413-8499-D347533FE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484" y="2079980"/>
            <a:ext cx="5956941" cy="158735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7B43ED-4856-4ABE-BFFD-443817D9278B}"/>
              </a:ext>
            </a:extLst>
          </p:cNvPr>
          <p:cNvGrpSpPr/>
          <p:nvPr/>
        </p:nvGrpSpPr>
        <p:grpSpPr>
          <a:xfrm>
            <a:off x="8178983" y="1897160"/>
            <a:ext cx="2440298" cy="640794"/>
            <a:chOff x="8178983" y="1897160"/>
            <a:chExt cx="2440298" cy="64079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B90B74-2131-4339-99E5-11F84C701C88}"/>
                </a:ext>
              </a:extLst>
            </p:cNvPr>
            <p:cNvSpPr txBox="1"/>
            <p:nvPr/>
          </p:nvSpPr>
          <p:spPr>
            <a:xfrm>
              <a:off x="8178983" y="1897160"/>
              <a:ext cx="24402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Database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파일인 </a:t>
              </a:r>
              <a:r>
                <a:rPr lang="en-US" altLang="ko-KR" sz="1200" dirty="0" err="1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sql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연동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음료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디저트 정보 </a:t>
              </a:r>
              <a:r>
                <a:rPr lang="ko-KR" altLang="en-US" sz="1200" dirty="0" err="1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받아옴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CB15B4-7308-435A-B567-AA63212D22B2}"/>
                </a:ext>
              </a:extLst>
            </p:cNvPr>
            <p:cNvSpPr txBox="1"/>
            <p:nvPr/>
          </p:nvSpPr>
          <p:spPr>
            <a:xfrm rot="16200000">
              <a:off x="9218157" y="2172313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dirty="0">
                <a:solidFill>
                  <a:srgbClr val="59595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4F51A00-1DC2-4759-9F2C-A0562EB1BC4A}"/>
              </a:ext>
            </a:extLst>
          </p:cNvPr>
          <p:cNvSpPr txBox="1"/>
          <p:nvPr/>
        </p:nvSpPr>
        <p:spPr>
          <a:xfrm>
            <a:off x="5670471" y="2394397"/>
            <a:ext cx="92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sql</a:t>
            </a:r>
            <a:r>
              <a:rPr lang="en-US" altLang="ko-KR" sz="1000" b="1" dirty="0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_ print</a:t>
            </a:r>
            <a:endParaRPr lang="ko-KR" altLang="en-US" sz="100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BDE1A6-B975-46AA-82D6-8BB68057A1B4}"/>
              </a:ext>
            </a:extLst>
          </p:cNvPr>
          <p:cNvSpPr txBox="1"/>
          <p:nvPr/>
        </p:nvSpPr>
        <p:spPr>
          <a:xfrm>
            <a:off x="5546646" y="2649098"/>
            <a:ext cx="92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sql</a:t>
            </a:r>
            <a:r>
              <a:rPr lang="en-US" altLang="ko-KR" sz="1000" b="1" dirty="0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_ print</a:t>
            </a:r>
            <a:endParaRPr lang="ko-KR" altLang="en-US" sz="100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5246D3-22A8-4C5C-9D6A-C418BD404F3A}"/>
              </a:ext>
            </a:extLst>
          </p:cNvPr>
          <p:cNvSpPr txBox="1"/>
          <p:nvPr/>
        </p:nvSpPr>
        <p:spPr>
          <a:xfrm>
            <a:off x="5737146" y="2922849"/>
            <a:ext cx="92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sql</a:t>
            </a:r>
            <a:r>
              <a:rPr lang="en-US" altLang="ko-KR" sz="1000" b="1" dirty="0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_ print</a:t>
            </a:r>
            <a:endParaRPr lang="ko-KR" altLang="en-US" sz="100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1E19C5-F67A-47BD-A862-2209268246B3}"/>
              </a:ext>
            </a:extLst>
          </p:cNvPr>
          <p:cNvSpPr txBox="1"/>
          <p:nvPr/>
        </p:nvSpPr>
        <p:spPr>
          <a:xfrm>
            <a:off x="5737146" y="3177266"/>
            <a:ext cx="92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sql</a:t>
            </a:r>
            <a:r>
              <a:rPr lang="en-US" altLang="ko-KR" sz="1000" b="1" dirty="0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_ print</a:t>
            </a:r>
            <a:endParaRPr lang="ko-KR" altLang="en-US" sz="100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914BEA9-76CD-4601-B889-F0712C2CDE92}"/>
              </a:ext>
            </a:extLst>
          </p:cNvPr>
          <p:cNvSpPr txBox="1"/>
          <p:nvPr/>
        </p:nvSpPr>
        <p:spPr>
          <a:xfrm>
            <a:off x="5613160" y="3442467"/>
            <a:ext cx="92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sql</a:t>
            </a:r>
            <a:r>
              <a:rPr lang="en-US" altLang="ko-KR" sz="1000" b="1" dirty="0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_ print</a:t>
            </a:r>
            <a:endParaRPr lang="ko-KR" altLang="en-US" sz="100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49CFA6-82E0-472E-89DD-28D2210CB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484" y="4476742"/>
            <a:ext cx="5048250" cy="571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B15305-5F15-4E66-9E1D-A216F3610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3446" y="5176837"/>
            <a:ext cx="4886325" cy="58102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3D21DC-70DB-430D-AD38-BC3B847F6A38}"/>
              </a:ext>
            </a:extLst>
          </p:cNvPr>
          <p:cNvGrpSpPr/>
          <p:nvPr/>
        </p:nvGrpSpPr>
        <p:grpSpPr>
          <a:xfrm>
            <a:off x="9503032" y="4732674"/>
            <a:ext cx="2647661" cy="1015663"/>
            <a:chOff x="9503032" y="4732674"/>
            <a:chExt cx="2647661" cy="10156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E485F5-2FF7-45A2-A97D-D94E07C76F6B}"/>
                </a:ext>
              </a:extLst>
            </p:cNvPr>
            <p:cNvSpPr txBox="1"/>
            <p:nvPr/>
          </p:nvSpPr>
          <p:spPr>
            <a:xfrm>
              <a:off x="9703057" y="4732674"/>
              <a:ext cx="244763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반복문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이용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Image, image2</a:t>
              </a:r>
            </a:p>
            <a:p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파일 안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사진 불러오고 수정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F5C559-9A37-4EDC-9DC4-E29B439AAD80}"/>
                </a:ext>
              </a:extLst>
            </p:cNvPr>
            <p:cNvSpPr txBox="1"/>
            <p:nvPr/>
          </p:nvSpPr>
          <p:spPr>
            <a:xfrm>
              <a:off x="9503032" y="4949422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dirty="0">
                <a:solidFill>
                  <a:srgbClr val="59595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7F6AC64-401E-4108-B300-484D84F02EAD}"/>
              </a:ext>
            </a:extLst>
          </p:cNvPr>
          <p:cNvSpPr txBox="1"/>
          <p:nvPr/>
        </p:nvSpPr>
        <p:spPr>
          <a:xfrm>
            <a:off x="1361931" y="1809759"/>
            <a:ext cx="2526167" cy="338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1. </a:t>
            </a:r>
            <a:r>
              <a:rPr lang="ko-KR" altLang="en-US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메인 화면 프레임 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265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진행 단계</a:t>
            </a:r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7D859C-5615-4E47-9CDB-74E738FC9FC9}"/>
              </a:ext>
            </a:extLst>
          </p:cNvPr>
          <p:cNvGrpSpPr/>
          <p:nvPr/>
        </p:nvGrpSpPr>
        <p:grpSpPr>
          <a:xfrm>
            <a:off x="1433002" y="1192382"/>
            <a:ext cx="1552678" cy="342549"/>
            <a:chOff x="2975472" y="2020330"/>
            <a:chExt cx="1552678" cy="3425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97278F-326B-4985-B242-A0F09FD9D5EC}"/>
                </a:ext>
              </a:extLst>
            </p:cNvPr>
            <p:cNvSpPr txBox="1"/>
            <p:nvPr/>
          </p:nvSpPr>
          <p:spPr>
            <a:xfrm>
              <a:off x="2975472" y="2024325"/>
              <a:ext cx="155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메인 화면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511B-CFBA-4A93-90AD-E9457D8A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253" l="9286" r="96429">
                          <a14:foregroundMark x1="49643" y1="5364" x2="49643" y2="5364"/>
                          <a14:foregroundMark x1="52500" y1="2682" x2="52500" y2="2682"/>
                          <a14:foregroundMark x1="52143" y1="1149" x2="52143" y2="1149"/>
                          <a14:foregroundMark x1="91786" y1="56705" x2="91786" y2="56705"/>
                          <a14:foregroundMark x1="96429" y1="47510" x2="96429" y2="47510"/>
                          <a14:foregroundMark x1="56786" y1="90421" x2="56786" y2="90421"/>
                          <a14:foregroundMark x1="9643" y1="45977" x2="9643" y2="45977"/>
                          <a14:foregroundMark x1="54286" y1="94253" x2="54286" y2="94253"/>
                          <a14:foregroundMark x1="9286" y1="45594" x2="9286" y2="45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472" y="2020330"/>
              <a:ext cx="332138" cy="309600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4C9409-29D0-46EC-A5D6-02EDF2857864}"/>
              </a:ext>
            </a:extLst>
          </p:cNvPr>
          <p:cNvSpPr/>
          <p:nvPr/>
        </p:nvSpPr>
        <p:spPr>
          <a:xfrm>
            <a:off x="1361932" y="1531992"/>
            <a:ext cx="2526168" cy="1019776"/>
          </a:xfrm>
          <a:prstGeom prst="roundRect">
            <a:avLst/>
          </a:prstGeom>
          <a:solidFill>
            <a:srgbClr val="DAE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1400" kern="0" dirty="0">
              <a:solidFill>
                <a:schemeClr val="tx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43BBE7D9-DE54-43BF-AA20-517A356A9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29" y="2702989"/>
            <a:ext cx="2526169" cy="35656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E177B1-864D-426A-AA94-076863DC5915}"/>
              </a:ext>
            </a:extLst>
          </p:cNvPr>
          <p:cNvSpPr txBox="1"/>
          <p:nvPr/>
        </p:nvSpPr>
        <p:spPr>
          <a:xfrm>
            <a:off x="4589162" y="1501982"/>
            <a:ext cx="2162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CAFE_program.java</a:t>
            </a:r>
            <a:endParaRPr lang="ko-KR" altLang="en-US" sz="1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5A651F-52BB-4B74-979C-70634BE6D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692" y="2041880"/>
            <a:ext cx="3586162" cy="1675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6BF42E-6422-40E5-A2A4-41A04CBCD6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221" y="2041880"/>
            <a:ext cx="4505325" cy="38957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E12368-A862-464A-94E7-E8A1F3FE7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4589" y="3827828"/>
            <a:ext cx="2786063" cy="261426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C09B13-2EA3-4196-892F-23ED218733CA}"/>
              </a:ext>
            </a:extLst>
          </p:cNvPr>
          <p:cNvGrpSpPr/>
          <p:nvPr/>
        </p:nvGrpSpPr>
        <p:grpSpPr>
          <a:xfrm>
            <a:off x="7921715" y="1333549"/>
            <a:ext cx="2262189" cy="841927"/>
            <a:chOff x="8854228" y="1009539"/>
            <a:chExt cx="2262189" cy="84192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1CB39B-ABBA-46F0-933A-75C1BA0805A6}"/>
                </a:ext>
              </a:extLst>
            </p:cNvPr>
            <p:cNvSpPr txBox="1"/>
            <p:nvPr/>
          </p:nvSpPr>
          <p:spPr>
            <a:xfrm>
              <a:off x="8854228" y="1009539"/>
              <a:ext cx="2262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주문 내역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관리자 버튼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</a:t>
              </a:r>
            </a:p>
            <a:p>
              <a:pPr algn="ctr"/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주문 초기화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닫기 기능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버튼 배경색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폰트 등 설정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A6E6DB-AAAF-45BC-B873-8B1783A65BC5}"/>
                </a:ext>
              </a:extLst>
            </p:cNvPr>
            <p:cNvSpPr txBox="1"/>
            <p:nvPr/>
          </p:nvSpPr>
          <p:spPr>
            <a:xfrm rot="16200000">
              <a:off x="9796800" y="1485825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dirty="0">
                <a:solidFill>
                  <a:srgbClr val="59595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79CECD-4922-4474-9841-4345D0604C10}"/>
              </a:ext>
            </a:extLst>
          </p:cNvPr>
          <p:cNvSpPr txBox="1"/>
          <p:nvPr/>
        </p:nvSpPr>
        <p:spPr>
          <a:xfrm>
            <a:off x="4388640" y="2675673"/>
            <a:ext cx="671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JTable</a:t>
            </a:r>
            <a:endParaRPr lang="ko-KR" altLang="en-US" sz="105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C464FF-394C-4F17-8DBF-5DD3C94913D7}"/>
              </a:ext>
            </a:extLst>
          </p:cNvPr>
          <p:cNvSpPr txBox="1"/>
          <p:nvPr/>
        </p:nvSpPr>
        <p:spPr>
          <a:xfrm>
            <a:off x="5082650" y="2675673"/>
            <a:ext cx="10038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New </a:t>
            </a:r>
            <a:r>
              <a:rPr lang="en-US" altLang="ko-KR" sz="1050" b="1" dirty="0" err="1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JTable</a:t>
            </a:r>
            <a:endParaRPr lang="ko-KR" altLang="en-US" sz="105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606C8E-D56C-499B-8544-F32055584A4E}"/>
              </a:ext>
            </a:extLst>
          </p:cNvPr>
          <p:cNvSpPr/>
          <p:nvPr/>
        </p:nvSpPr>
        <p:spPr>
          <a:xfrm>
            <a:off x="4446604" y="2143515"/>
            <a:ext cx="2712960" cy="165219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304DC3C-689D-4FDC-A966-D512CC44E519}"/>
              </a:ext>
            </a:extLst>
          </p:cNvPr>
          <p:cNvGrpSpPr/>
          <p:nvPr/>
        </p:nvGrpSpPr>
        <p:grpSpPr>
          <a:xfrm>
            <a:off x="5778155" y="2517848"/>
            <a:ext cx="2961193" cy="1439797"/>
            <a:chOff x="4264372" y="2942527"/>
            <a:chExt cx="2961193" cy="1439797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7C6A736-7A85-446B-AAD4-69CF53BBCF00}"/>
                </a:ext>
              </a:extLst>
            </p:cNvPr>
            <p:cNvSpPr/>
            <p:nvPr/>
          </p:nvSpPr>
          <p:spPr>
            <a:xfrm>
              <a:off x="4625098" y="2942527"/>
              <a:ext cx="2600467" cy="1439797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marL="314960" marR="0" indent="107950" fontAlgn="base" latinLnBrk="1">
                <a:spcBef>
                  <a:spcPts val="0"/>
                </a:spcBef>
                <a:spcAft>
                  <a:spcPts val="300"/>
                </a:spcAft>
              </a:pPr>
              <a:endParaRPr lang="en-US" altLang="ko-KR" sz="1200" kern="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AD7EE1-D2C2-4BD9-BF0E-2727EC252E99}"/>
                </a:ext>
              </a:extLst>
            </p:cNvPr>
            <p:cNvSpPr txBox="1"/>
            <p:nvPr/>
          </p:nvSpPr>
          <p:spPr>
            <a:xfrm>
              <a:off x="4264372" y="3217822"/>
              <a:ext cx="28562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14960" marR="0" indent="107950" algn="ctr" fontAlgn="base" latinLnBrk="1">
                <a:spcBef>
                  <a:spcPts val="0"/>
                </a:spcBef>
                <a:spcAft>
                  <a:spcPts val="300"/>
                </a:spcAft>
              </a:pPr>
              <a:r>
                <a:rPr lang="en-US" altLang="ko-KR" sz="1200" kern="0" spc="0" dirty="0">
                  <a:solidFill>
                    <a:schemeClr val="bg1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&lt; </a:t>
              </a:r>
              <a:r>
                <a:rPr lang="en-US" altLang="ko-KR" sz="1200" kern="0" spc="0" dirty="0" err="1">
                  <a:solidFill>
                    <a:schemeClr val="bg1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JTable</a:t>
              </a:r>
              <a:r>
                <a:rPr lang="en-US" altLang="ko-KR" sz="1200" kern="0" spc="0" dirty="0">
                  <a:solidFill>
                    <a:schemeClr val="bg1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</a:t>
              </a:r>
              <a:r>
                <a:rPr lang="ko-KR" altLang="en-US" sz="1200" kern="0" spc="0" dirty="0">
                  <a:solidFill>
                    <a:schemeClr val="bg1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클래스 사용 </a:t>
              </a:r>
              <a:r>
                <a:rPr lang="en-US" altLang="ko-KR" sz="1200" kern="0" spc="0" dirty="0">
                  <a:solidFill>
                    <a:schemeClr val="bg1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&gt;</a:t>
              </a:r>
            </a:p>
            <a:p>
              <a:pPr marL="314960" marR="0" indent="107950" algn="ctr" fontAlgn="base" latinLnBrk="1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100" kern="0" dirty="0">
                  <a:solidFill>
                    <a:srgbClr val="FF000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빨간 박스 부분</a:t>
              </a:r>
              <a:r>
                <a:rPr lang="ko-KR" altLang="en-US" sz="1100" kern="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이 리모컨 생성 부분</a:t>
              </a:r>
              <a:endParaRPr lang="en-US" altLang="ko-KR" sz="1100" kern="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marL="314960" indent="107950" algn="ctr" fontAlgn="base">
                <a:spcAft>
                  <a:spcPts val="300"/>
                </a:spcAft>
              </a:pPr>
              <a:r>
                <a:rPr lang="en-US" altLang="ko-KR" sz="1100" kern="0" dirty="0" err="1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JTable</a:t>
              </a:r>
              <a:r>
                <a:rPr lang="ko-KR" altLang="en-US" sz="1100" kern="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을 생성할 때</a:t>
              </a:r>
              <a:endParaRPr lang="en-US" altLang="ko-KR" sz="1100" kern="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marL="314960" indent="107950" algn="ctr" fontAlgn="base">
                <a:spcAft>
                  <a:spcPts val="300"/>
                </a:spcAft>
              </a:pPr>
              <a:r>
                <a:rPr lang="ko-KR" altLang="en-US" sz="1100" kern="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리모컨을 사용하겠다는 의미</a:t>
              </a:r>
              <a:endParaRPr lang="en-US" altLang="ko-KR" sz="1100" kern="0" dirty="0">
                <a:solidFill>
                  <a:srgbClr val="FFD966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endParaRPr lang="ko-KR" altLang="en-US" sz="11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B5E40C0-AA23-47C4-9A25-376A83723481}"/>
              </a:ext>
            </a:extLst>
          </p:cNvPr>
          <p:cNvSpPr txBox="1"/>
          <p:nvPr/>
        </p:nvSpPr>
        <p:spPr>
          <a:xfrm>
            <a:off x="1361931" y="1809759"/>
            <a:ext cx="2526167" cy="338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1. </a:t>
            </a:r>
            <a:r>
              <a:rPr lang="ko-KR" altLang="en-US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메인 화면 프레임 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875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202412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진행 단계</a:t>
            </a:r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7D859C-5615-4E47-9CDB-74E738FC9FC9}"/>
              </a:ext>
            </a:extLst>
          </p:cNvPr>
          <p:cNvGrpSpPr/>
          <p:nvPr/>
        </p:nvGrpSpPr>
        <p:grpSpPr>
          <a:xfrm>
            <a:off x="1433002" y="1192382"/>
            <a:ext cx="1552678" cy="342549"/>
            <a:chOff x="2975472" y="2020330"/>
            <a:chExt cx="1552678" cy="3425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97278F-326B-4985-B242-A0F09FD9D5EC}"/>
                </a:ext>
              </a:extLst>
            </p:cNvPr>
            <p:cNvSpPr txBox="1"/>
            <p:nvPr/>
          </p:nvSpPr>
          <p:spPr>
            <a:xfrm>
              <a:off x="2975472" y="2024325"/>
              <a:ext cx="155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메인 화면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511B-CFBA-4A93-90AD-E9457D8A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253" l="9286" r="96429">
                          <a14:foregroundMark x1="49643" y1="5364" x2="49643" y2="5364"/>
                          <a14:foregroundMark x1="52500" y1="2682" x2="52500" y2="2682"/>
                          <a14:foregroundMark x1="52143" y1="1149" x2="52143" y2="1149"/>
                          <a14:foregroundMark x1="91786" y1="56705" x2="91786" y2="56705"/>
                          <a14:foregroundMark x1="96429" y1="47510" x2="96429" y2="47510"/>
                          <a14:foregroundMark x1="56786" y1="90421" x2="56786" y2="90421"/>
                          <a14:foregroundMark x1="9643" y1="45977" x2="9643" y2="45977"/>
                          <a14:foregroundMark x1="54286" y1="94253" x2="54286" y2="94253"/>
                          <a14:foregroundMark x1="9286" y1="45594" x2="9286" y2="45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472" y="2020330"/>
              <a:ext cx="332138" cy="309600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4C9409-29D0-46EC-A5D6-02EDF2857864}"/>
              </a:ext>
            </a:extLst>
          </p:cNvPr>
          <p:cNvSpPr/>
          <p:nvPr/>
        </p:nvSpPr>
        <p:spPr>
          <a:xfrm>
            <a:off x="1361932" y="1531992"/>
            <a:ext cx="2526168" cy="1019776"/>
          </a:xfrm>
          <a:prstGeom prst="roundRect">
            <a:avLst/>
          </a:prstGeom>
          <a:solidFill>
            <a:srgbClr val="DAE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1400" kern="0" dirty="0">
              <a:solidFill>
                <a:schemeClr val="tx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43BBE7D9-DE54-43BF-AA20-517A356A9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929" y="2702989"/>
            <a:ext cx="2526169" cy="35656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E177B1-864D-426A-AA94-076863DC5915}"/>
              </a:ext>
            </a:extLst>
          </p:cNvPr>
          <p:cNvSpPr txBox="1"/>
          <p:nvPr/>
        </p:nvSpPr>
        <p:spPr>
          <a:xfrm>
            <a:off x="4589162" y="1501982"/>
            <a:ext cx="2162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CAFE_program.java</a:t>
            </a:r>
            <a:endParaRPr lang="ko-KR" altLang="en-US" sz="1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4AA95-EE1E-4F3E-A30E-ABDF7485B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328" y="2241801"/>
            <a:ext cx="5324475" cy="33242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D3CAC-669D-4AB5-B93C-9082998A3106}"/>
              </a:ext>
            </a:extLst>
          </p:cNvPr>
          <p:cNvSpPr txBox="1"/>
          <p:nvPr/>
        </p:nvSpPr>
        <p:spPr>
          <a:xfrm>
            <a:off x="6579521" y="2333530"/>
            <a:ext cx="12882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GridbagLayout</a:t>
            </a:r>
            <a:r>
              <a:rPr lang="en-US" altLang="ko-KR" sz="1050" b="1" dirty="0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())</a:t>
            </a:r>
            <a:endParaRPr lang="ko-KR" altLang="en-US" sz="105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BC1F96-1C75-4043-A189-C4BE36F8A3F2}"/>
              </a:ext>
            </a:extLst>
          </p:cNvPr>
          <p:cNvSpPr/>
          <p:nvPr/>
        </p:nvSpPr>
        <p:spPr>
          <a:xfrm>
            <a:off x="7855813" y="2404119"/>
            <a:ext cx="2448000" cy="14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5E3F38A-D74E-478D-B1E1-279DF9186059}"/>
              </a:ext>
            </a:extLst>
          </p:cNvPr>
          <p:cNvGrpSpPr/>
          <p:nvPr/>
        </p:nvGrpSpPr>
        <p:grpSpPr>
          <a:xfrm>
            <a:off x="6977827" y="2690394"/>
            <a:ext cx="2935817" cy="760043"/>
            <a:chOff x="4289748" y="2942527"/>
            <a:chExt cx="2935817" cy="760043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178D6334-E8FB-4AA5-8E8E-5014D7EB80A1}"/>
                </a:ext>
              </a:extLst>
            </p:cNvPr>
            <p:cNvSpPr/>
            <p:nvPr/>
          </p:nvSpPr>
          <p:spPr>
            <a:xfrm>
              <a:off x="4625098" y="2942527"/>
              <a:ext cx="2600467" cy="760043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marL="314960" marR="0" indent="107950" fontAlgn="base" latinLnBrk="1">
                <a:spcBef>
                  <a:spcPts val="0"/>
                </a:spcBef>
                <a:spcAft>
                  <a:spcPts val="300"/>
                </a:spcAft>
              </a:pPr>
              <a:endParaRPr lang="en-US" altLang="ko-KR" sz="1200" kern="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3FADD2F-74F0-4BE7-AFC1-6034EA2B6B96}"/>
                </a:ext>
              </a:extLst>
            </p:cNvPr>
            <p:cNvSpPr txBox="1"/>
            <p:nvPr/>
          </p:nvSpPr>
          <p:spPr>
            <a:xfrm>
              <a:off x="4289748" y="3077904"/>
              <a:ext cx="2856280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14960" marR="0" indent="107950" algn="ctr" fontAlgn="base" latinLnBrk="1">
                <a:spcBef>
                  <a:spcPts val="0"/>
                </a:spcBef>
                <a:spcAft>
                  <a:spcPts val="300"/>
                </a:spcAft>
              </a:pPr>
              <a:r>
                <a:rPr lang="en-US" altLang="ko-KR" sz="1200" kern="0" spc="0" dirty="0">
                  <a:solidFill>
                    <a:schemeClr val="bg1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&lt; </a:t>
              </a:r>
              <a:r>
                <a:rPr lang="en-US" altLang="ko-KR" sz="1200" kern="0" spc="0" dirty="0" err="1">
                  <a:solidFill>
                    <a:schemeClr val="bg1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GridBagLayout</a:t>
              </a:r>
              <a:r>
                <a:rPr lang="en-US" altLang="ko-KR" sz="1200" kern="0" spc="0" dirty="0">
                  <a:solidFill>
                    <a:schemeClr val="bg1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() </a:t>
              </a:r>
              <a:r>
                <a:rPr lang="ko-KR" altLang="en-US" sz="1200" kern="0" spc="0" dirty="0">
                  <a:solidFill>
                    <a:schemeClr val="bg1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사용 </a:t>
              </a:r>
              <a:r>
                <a:rPr lang="en-US" altLang="ko-KR" sz="1200" kern="0" spc="0" dirty="0">
                  <a:solidFill>
                    <a:schemeClr val="bg1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&gt;</a:t>
              </a:r>
            </a:p>
            <a:p>
              <a:pPr marL="314960" marR="0" indent="107950" algn="ctr" fontAlgn="base" latinLnBrk="1">
                <a:spcBef>
                  <a:spcPts val="0"/>
                </a:spcBef>
                <a:spcAft>
                  <a:spcPts val="300"/>
                </a:spcAft>
              </a:pPr>
              <a:r>
                <a:rPr lang="ko-KR" altLang="en-US" sz="11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열 크기를 가중치 할당해서 지정</a:t>
              </a:r>
              <a:endParaRPr lang="en-US" altLang="ko-KR" sz="1100" dirty="0">
                <a:solidFill>
                  <a:srgbClr val="FFD966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17C6DB5-4BF2-4EA5-B14A-08758542DC2D}"/>
              </a:ext>
            </a:extLst>
          </p:cNvPr>
          <p:cNvGrpSpPr/>
          <p:nvPr/>
        </p:nvGrpSpPr>
        <p:grpSpPr>
          <a:xfrm>
            <a:off x="8822758" y="3871027"/>
            <a:ext cx="2433436" cy="369332"/>
            <a:chOff x="8186940" y="4640121"/>
            <a:chExt cx="2433436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5071DFA-47B4-4418-B473-AE5C40285278}"/>
                </a:ext>
              </a:extLst>
            </p:cNvPr>
            <p:cNvSpPr txBox="1"/>
            <p:nvPr/>
          </p:nvSpPr>
          <p:spPr>
            <a:xfrm>
              <a:off x="8358187" y="4709931"/>
              <a:ext cx="2262189" cy="151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패널들을 합쳐서 배치하는 부분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A62AC54-A447-48AD-ABD1-DAA3717E2DAB}"/>
                </a:ext>
              </a:extLst>
            </p:cNvPr>
            <p:cNvSpPr txBox="1"/>
            <p:nvPr/>
          </p:nvSpPr>
          <p:spPr>
            <a:xfrm>
              <a:off x="8186940" y="4640121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dirty="0">
                <a:solidFill>
                  <a:srgbClr val="59595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7523A0-33F2-45AF-9A8E-F20C45CBABB7}"/>
              </a:ext>
            </a:extLst>
          </p:cNvPr>
          <p:cNvSpPr txBox="1"/>
          <p:nvPr/>
        </p:nvSpPr>
        <p:spPr>
          <a:xfrm>
            <a:off x="1361931" y="1809759"/>
            <a:ext cx="2526167" cy="338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1. </a:t>
            </a:r>
            <a:r>
              <a:rPr lang="ko-KR" altLang="en-US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메인 화면 프레임 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5342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202412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진행 단계</a:t>
            </a:r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7D859C-5615-4E47-9CDB-74E738FC9FC9}"/>
              </a:ext>
            </a:extLst>
          </p:cNvPr>
          <p:cNvGrpSpPr/>
          <p:nvPr/>
        </p:nvGrpSpPr>
        <p:grpSpPr>
          <a:xfrm>
            <a:off x="1433002" y="1192382"/>
            <a:ext cx="1552678" cy="342549"/>
            <a:chOff x="2975472" y="2020330"/>
            <a:chExt cx="1552678" cy="3425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97278F-326B-4985-B242-A0F09FD9D5EC}"/>
                </a:ext>
              </a:extLst>
            </p:cNvPr>
            <p:cNvSpPr txBox="1"/>
            <p:nvPr/>
          </p:nvSpPr>
          <p:spPr>
            <a:xfrm>
              <a:off x="2975472" y="2024325"/>
              <a:ext cx="155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메인 화면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511B-CFBA-4A93-90AD-E9457D8A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253" l="9286" r="96429">
                          <a14:foregroundMark x1="49643" y1="5364" x2="49643" y2="5364"/>
                          <a14:foregroundMark x1="52500" y1="2682" x2="52500" y2="2682"/>
                          <a14:foregroundMark x1="52143" y1="1149" x2="52143" y2="1149"/>
                          <a14:foregroundMark x1="91786" y1="56705" x2="91786" y2="56705"/>
                          <a14:foregroundMark x1="96429" y1="47510" x2="96429" y2="47510"/>
                          <a14:foregroundMark x1="56786" y1="90421" x2="56786" y2="90421"/>
                          <a14:foregroundMark x1="9643" y1="45977" x2="9643" y2="45977"/>
                          <a14:foregroundMark x1="54286" y1="94253" x2="54286" y2="94253"/>
                          <a14:foregroundMark x1="9286" y1="45594" x2="9286" y2="45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472" y="2020330"/>
              <a:ext cx="332138" cy="30960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B80D6E-0182-4896-9ED0-F31E8A97EAF5}"/>
              </a:ext>
            </a:extLst>
          </p:cNvPr>
          <p:cNvGrpSpPr/>
          <p:nvPr/>
        </p:nvGrpSpPr>
        <p:grpSpPr>
          <a:xfrm>
            <a:off x="1361931" y="1531992"/>
            <a:ext cx="2526169" cy="1193830"/>
            <a:chOff x="2738147" y="1744425"/>
            <a:chExt cx="2526169" cy="119383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64C9409-29D0-46EC-A5D6-02EDF2857864}"/>
                </a:ext>
              </a:extLst>
            </p:cNvPr>
            <p:cNvSpPr/>
            <p:nvPr/>
          </p:nvSpPr>
          <p:spPr>
            <a:xfrm>
              <a:off x="2738148" y="1744425"/>
              <a:ext cx="2526168" cy="1019776"/>
            </a:xfrm>
            <a:prstGeom prst="roundRect">
              <a:avLst/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150000"/>
                </a:lnSpc>
              </a:pPr>
              <a:endParaRPr lang="en-US" altLang="ko-KR" sz="1400" kern="0" dirty="0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AC3CDB-4477-4C73-ABF4-78979630F0FD}"/>
                </a:ext>
              </a:extLst>
            </p:cNvPr>
            <p:cNvSpPr txBox="1"/>
            <p:nvPr/>
          </p:nvSpPr>
          <p:spPr>
            <a:xfrm>
              <a:off x="2738147" y="1773641"/>
              <a:ext cx="2526167" cy="1164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50000"/>
                </a:lnSpc>
              </a:pPr>
              <a:r>
                <a:rPr lang="en-US" altLang="ko-KR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2. </a:t>
              </a:r>
              <a:r>
                <a:rPr lang="ko-KR" altLang="en-US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원하는 음료 </a:t>
              </a:r>
              <a:r>
                <a:rPr lang="en-US" altLang="ko-KR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/ </a:t>
              </a:r>
              <a:r>
                <a:rPr lang="ko-KR" altLang="en-US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디저트를 담고</a:t>
              </a:r>
              <a:endParaRPr lang="en-US" altLang="ko-KR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 latinLnBrk="0">
                <a:lnSpc>
                  <a:spcPct val="150000"/>
                </a:lnSpc>
              </a:pPr>
              <a:r>
                <a:rPr lang="ko-KR" altLang="en-US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수량을 정하면</a:t>
              </a:r>
              <a:endParaRPr lang="en-US" altLang="ko-KR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 latinLnBrk="0">
                <a:lnSpc>
                  <a:spcPct val="150000"/>
                </a:lnSpc>
              </a:pPr>
              <a:r>
                <a:rPr lang="ko-KR" altLang="en-US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주문 목록에 담기고 주문 완료</a:t>
              </a:r>
              <a:endParaRPr lang="en-US" altLang="ko-KR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 latinLnBrk="0">
                <a:lnSpc>
                  <a:spcPct val="150000"/>
                </a:lnSpc>
              </a:pPr>
              <a:endParaRPr lang="ko-KR" alt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6E177B1-864D-426A-AA94-076863DC5915}"/>
              </a:ext>
            </a:extLst>
          </p:cNvPr>
          <p:cNvSpPr txBox="1"/>
          <p:nvPr/>
        </p:nvSpPr>
        <p:spPr>
          <a:xfrm>
            <a:off x="4589162" y="1501982"/>
            <a:ext cx="2162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CAFE_program.java</a:t>
            </a:r>
            <a:endParaRPr lang="ko-KR" altLang="en-US" sz="1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6D25E6-8252-4873-9C45-BB676B238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162" y="2143515"/>
            <a:ext cx="5819775" cy="3324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62AF3B-CD0F-41B5-997F-57C67B343A47}"/>
              </a:ext>
            </a:extLst>
          </p:cNvPr>
          <p:cNvSpPr/>
          <p:nvPr/>
        </p:nvSpPr>
        <p:spPr>
          <a:xfrm>
            <a:off x="8842443" y="3151762"/>
            <a:ext cx="661480" cy="173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2AF33D-F125-40FA-B27D-82F465FE4716}"/>
              </a:ext>
            </a:extLst>
          </p:cNvPr>
          <p:cNvSpPr/>
          <p:nvPr/>
        </p:nvSpPr>
        <p:spPr>
          <a:xfrm>
            <a:off x="8662651" y="2992876"/>
            <a:ext cx="1224000" cy="173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5F35EF6-F850-42B4-8A2D-8221959AE2CF}"/>
              </a:ext>
            </a:extLst>
          </p:cNvPr>
          <p:cNvGrpSpPr/>
          <p:nvPr/>
        </p:nvGrpSpPr>
        <p:grpSpPr>
          <a:xfrm>
            <a:off x="5223753" y="2725822"/>
            <a:ext cx="6409002" cy="830997"/>
            <a:chOff x="5223753" y="2725822"/>
            <a:chExt cx="6409002" cy="83099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66C4E0-CCED-4071-B2B2-3E3CA2EC5B55}"/>
                </a:ext>
              </a:extLst>
            </p:cNvPr>
            <p:cNvSpPr/>
            <p:nvPr/>
          </p:nvSpPr>
          <p:spPr>
            <a:xfrm>
              <a:off x="5223753" y="2986391"/>
              <a:ext cx="3735421" cy="3599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3F17A19-5BDF-4F25-9B1F-3590F6FCD258}"/>
                </a:ext>
              </a:extLst>
            </p:cNvPr>
            <p:cNvGrpSpPr/>
            <p:nvPr/>
          </p:nvGrpSpPr>
          <p:grpSpPr>
            <a:xfrm>
              <a:off x="8985094" y="2725822"/>
              <a:ext cx="2647661" cy="830997"/>
              <a:chOff x="8985094" y="2725822"/>
              <a:chExt cx="2647661" cy="83099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3924C6-E5F0-4A08-BA3D-28CB1EA81778}"/>
                  </a:ext>
                </a:extLst>
              </p:cNvPr>
              <p:cNvSpPr txBox="1"/>
              <p:nvPr/>
            </p:nvSpPr>
            <p:spPr>
              <a:xfrm>
                <a:off x="9185119" y="2725822"/>
                <a:ext cx="244763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리스트 </a:t>
                </a:r>
                <a:r>
                  <a:rPr lang="en-US" altLang="ko-KR" sz="1200" dirty="0" err="1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order_list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 </a:t>
                </a:r>
              </a:p>
              <a:p>
                <a:r>
                  <a:rPr lang="en-US" altLang="ko-KR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디저트 주문 내역 받기</a:t>
                </a:r>
                <a:endPara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  <a:p>
                <a:r>
                  <a:rPr lang="ko-KR" altLang="en-US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리스트 </a:t>
                </a:r>
                <a:r>
                  <a:rPr lang="en-US" altLang="ko-KR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order_list2</a:t>
                </a:r>
              </a:p>
              <a:p>
                <a:r>
                  <a:rPr lang="en-US" altLang="ko-KR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수량 받기</a:t>
                </a:r>
                <a:endPara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D0196C-9073-4EA5-A336-58211E863F17}"/>
                  </a:ext>
                </a:extLst>
              </p:cNvPr>
              <p:cNvSpPr txBox="1"/>
              <p:nvPr/>
            </p:nvSpPr>
            <p:spPr>
              <a:xfrm>
                <a:off x="8985094" y="2942570"/>
                <a:ext cx="361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595959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&lt;</a:t>
                </a:r>
                <a:endParaRPr lang="ko-KR" altLang="en-US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1D1358-8651-4060-AA46-D4FE97F09F1C}"/>
              </a:ext>
            </a:extLst>
          </p:cNvPr>
          <p:cNvSpPr/>
          <p:nvPr/>
        </p:nvSpPr>
        <p:spPr>
          <a:xfrm>
            <a:off x="6107934" y="4896254"/>
            <a:ext cx="2160000" cy="14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F4CF7A-A4AB-4E2F-B39F-E978465E9C4A}"/>
              </a:ext>
            </a:extLst>
          </p:cNvPr>
          <p:cNvGrpSpPr/>
          <p:nvPr/>
        </p:nvGrpSpPr>
        <p:grpSpPr>
          <a:xfrm>
            <a:off x="6167465" y="4915710"/>
            <a:ext cx="2100469" cy="936558"/>
            <a:chOff x="6167465" y="4915710"/>
            <a:chExt cx="2100469" cy="936558"/>
          </a:xfrm>
        </p:grpSpPr>
        <p:sp>
          <p:nvSpPr>
            <p:cNvPr id="14" name="화살표: 위로 굽음 13">
              <a:extLst>
                <a:ext uri="{FF2B5EF4-FFF2-40B4-BE49-F238E27FC236}">
                  <a16:creationId xmlns:a16="http://schemas.microsoft.com/office/drawing/2014/main" id="{2CCD5ED8-4CD5-45F6-9F79-D2FE0BF4962F}"/>
                </a:ext>
              </a:extLst>
            </p:cNvPr>
            <p:cNvSpPr/>
            <p:nvPr/>
          </p:nvSpPr>
          <p:spPr>
            <a:xfrm rot="10800000" flipH="1">
              <a:off x="6167465" y="4915710"/>
              <a:ext cx="1264467" cy="459764"/>
            </a:xfrm>
            <a:prstGeom prst="bentUpArrow">
              <a:avLst>
                <a:gd name="adj1" fmla="val 16543"/>
                <a:gd name="adj2" fmla="val 25000"/>
                <a:gd name="adj3" fmla="val 24157"/>
              </a:avLst>
            </a:prstGeom>
            <a:solidFill>
              <a:srgbClr val="59595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717714-053E-467F-B34B-BF30771E0EDB}"/>
                </a:ext>
              </a:extLst>
            </p:cNvPr>
            <p:cNvSpPr txBox="1"/>
            <p:nvPr/>
          </p:nvSpPr>
          <p:spPr>
            <a:xfrm>
              <a:off x="6438098" y="5390603"/>
              <a:ext cx="18298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메뉴가 디저트가 아니면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다음으로 </a:t>
              </a:r>
              <a:r>
                <a:rPr lang="ko-KR" altLang="en-US" sz="1200" dirty="0" err="1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넘어감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pic>
        <p:nvPicPr>
          <p:cNvPr id="37" name="Picture 7">
            <a:extLst>
              <a:ext uri="{FF2B5EF4-FFF2-40B4-BE49-F238E27FC236}">
                <a16:creationId xmlns:a16="http://schemas.microsoft.com/office/drawing/2014/main" id="{98C9E13D-8DBB-415C-A6B4-D7DC040D6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2806" y="2677697"/>
            <a:ext cx="2417149" cy="23116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9B9712EA-68D3-4069-B618-267D663DB2EE}"/>
              </a:ext>
            </a:extLst>
          </p:cNvPr>
          <p:cNvSpPr/>
          <p:nvPr/>
        </p:nvSpPr>
        <p:spPr>
          <a:xfrm>
            <a:off x="1398324" y="4612631"/>
            <a:ext cx="2411632" cy="35992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Picture 9">
            <a:extLst>
              <a:ext uri="{FF2B5EF4-FFF2-40B4-BE49-F238E27FC236}">
                <a16:creationId xmlns:a16="http://schemas.microsoft.com/office/drawing/2014/main" id="{245BC00E-7BD1-42E4-8C79-47B6C8BD0E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157" y="5063140"/>
            <a:ext cx="2026192" cy="110071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7590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202412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진행 단계</a:t>
            </a:r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7D859C-5615-4E47-9CDB-74E738FC9FC9}"/>
              </a:ext>
            </a:extLst>
          </p:cNvPr>
          <p:cNvGrpSpPr/>
          <p:nvPr/>
        </p:nvGrpSpPr>
        <p:grpSpPr>
          <a:xfrm>
            <a:off x="1433002" y="1192382"/>
            <a:ext cx="1552678" cy="342549"/>
            <a:chOff x="2975472" y="2020330"/>
            <a:chExt cx="1552678" cy="3425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97278F-326B-4985-B242-A0F09FD9D5EC}"/>
                </a:ext>
              </a:extLst>
            </p:cNvPr>
            <p:cNvSpPr txBox="1"/>
            <p:nvPr/>
          </p:nvSpPr>
          <p:spPr>
            <a:xfrm>
              <a:off x="2975472" y="2024325"/>
              <a:ext cx="155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메인 화면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511B-CFBA-4A93-90AD-E9457D8A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253" l="9286" r="96429">
                          <a14:foregroundMark x1="49643" y1="5364" x2="49643" y2="5364"/>
                          <a14:foregroundMark x1="52500" y1="2682" x2="52500" y2="2682"/>
                          <a14:foregroundMark x1="52143" y1="1149" x2="52143" y2="1149"/>
                          <a14:foregroundMark x1="91786" y1="56705" x2="91786" y2="56705"/>
                          <a14:foregroundMark x1="96429" y1="47510" x2="96429" y2="47510"/>
                          <a14:foregroundMark x1="56786" y1="90421" x2="56786" y2="90421"/>
                          <a14:foregroundMark x1="9643" y1="45977" x2="9643" y2="45977"/>
                          <a14:foregroundMark x1="54286" y1="94253" x2="54286" y2="94253"/>
                          <a14:foregroundMark x1="9286" y1="45594" x2="9286" y2="45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472" y="2020330"/>
              <a:ext cx="332138" cy="309600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4C9409-29D0-46EC-A5D6-02EDF2857864}"/>
              </a:ext>
            </a:extLst>
          </p:cNvPr>
          <p:cNvSpPr/>
          <p:nvPr/>
        </p:nvSpPr>
        <p:spPr>
          <a:xfrm>
            <a:off x="1361932" y="1531992"/>
            <a:ext cx="2526168" cy="1019776"/>
          </a:xfrm>
          <a:prstGeom prst="roundRect">
            <a:avLst/>
          </a:prstGeom>
          <a:solidFill>
            <a:srgbClr val="DAE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1400" kern="0" dirty="0">
              <a:solidFill>
                <a:schemeClr val="tx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E177B1-864D-426A-AA94-076863DC5915}"/>
              </a:ext>
            </a:extLst>
          </p:cNvPr>
          <p:cNvSpPr txBox="1"/>
          <p:nvPr/>
        </p:nvSpPr>
        <p:spPr>
          <a:xfrm>
            <a:off x="4589162" y="1501982"/>
            <a:ext cx="2162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CAFE_program.java</a:t>
            </a:r>
            <a:endParaRPr lang="ko-KR" altLang="en-US" sz="1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62AF3B-CD0F-41B5-997F-57C67B343A47}"/>
              </a:ext>
            </a:extLst>
          </p:cNvPr>
          <p:cNvSpPr/>
          <p:nvPr/>
        </p:nvSpPr>
        <p:spPr>
          <a:xfrm>
            <a:off x="8842443" y="3151762"/>
            <a:ext cx="661480" cy="173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E2AF33D-F125-40FA-B27D-82F465FE4716}"/>
              </a:ext>
            </a:extLst>
          </p:cNvPr>
          <p:cNvSpPr/>
          <p:nvPr/>
        </p:nvSpPr>
        <p:spPr>
          <a:xfrm>
            <a:off x="8662651" y="2992876"/>
            <a:ext cx="1224000" cy="1731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D1D1358-8651-4060-AA46-D4FE97F09F1C}"/>
              </a:ext>
            </a:extLst>
          </p:cNvPr>
          <p:cNvSpPr/>
          <p:nvPr/>
        </p:nvSpPr>
        <p:spPr>
          <a:xfrm>
            <a:off x="6107934" y="4896254"/>
            <a:ext cx="2160000" cy="14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56A3DC-552F-4F18-8C10-A9A8081A7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222" y="1857937"/>
            <a:ext cx="5734050" cy="8572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39062F-EF11-430D-9BE6-D8F90761F471}"/>
              </a:ext>
            </a:extLst>
          </p:cNvPr>
          <p:cNvSpPr txBox="1"/>
          <p:nvPr/>
        </p:nvSpPr>
        <p:spPr>
          <a:xfrm>
            <a:off x="5352144" y="2219576"/>
            <a:ext cx="8123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cnt</a:t>
            </a:r>
            <a:r>
              <a:rPr lang="en-US" altLang="ko-KR" sz="1050" b="1" dirty="0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++;</a:t>
            </a:r>
            <a:endParaRPr lang="ko-KR" altLang="en-US" sz="105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E4C0DD7-35F9-4834-A93E-37B231754A33}"/>
              </a:ext>
            </a:extLst>
          </p:cNvPr>
          <p:cNvGrpSpPr/>
          <p:nvPr/>
        </p:nvGrpSpPr>
        <p:grpSpPr>
          <a:xfrm>
            <a:off x="5435399" y="2274124"/>
            <a:ext cx="3049221" cy="486548"/>
            <a:chOff x="5435399" y="2274124"/>
            <a:chExt cx="3049221" cy="4865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D5D0AD-D2BE-4712-9E27-0ED34EEB8DFB}"/>
                </a:ext>
              </a:extLst>
            </p:cNvPr>
            <p:cNvSpPr txBox="1"/>
            <p:nvPr/>
          </p:nvSpPr>
          <p:spPr>
            <a:xfrm>
              <a:off x="5435399" y="2483673"/>
              <a:ext cx="30492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주문량보다 재고량이 적은 메뉴 </a:t>
              </a:r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-&gt; </a:t>
              </a:r>
              <a:r>
                <a:rPr lang="ko-KR" altLang="en-US" sz="1200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카운트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141883-2E7C-4EDC-8FFA-EC62BD3E5779}"/>
                </a:ext>
              </a:extLst>
            </p:cNvPr>
            <p:cNvSpPr txBox="1"/>
            <p:nvPr/>
          </p:nvSpPr>
          <p:spPr>
            <a:xfrm rot="5400000">
              <a:off x="5955920" y="2270433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dirty="0">
                <a:solidFill>
                  <a:srgbClr val="59595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071683D-E05B-40D2-9086-384FA6D38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608" y="3096628"/>
            <a:ext cx="7038975" cy="288607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8F731D-51DA-4896-B3AB-12A174E52AC9}"/>
              </a:ext>
            </a:extLst>
          </p:cNvPr>
          <p:cNvSpPr/>
          <p:nvPr/>
        </p:nvSpPr>
        <p:spPr>
          <a:xfrm>
            <a:off x="5155929" y="4099936"/>
            <a:ext cx="1224000" cy="14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6E38F1C-840C-4522-A797-12897E959947}"/>
              </a:ext>
            </a:extLst>
          </p:cNvPr>
          <p:cNvGrpSpPr/>
          <p:nvPr/>
        </p:nvGrpSpPr>
        <p:grpSpPr>
          <a:xfrm>
            <a:off x="5670471" y="3378043"/>
            <a:ext cx="4122073" cy="692107"/>
            <a:chOff x="5670471" y="3378043"/>
            <a:chExt cx="4122073" cy="69210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5CB20D2-2A58-46C4-8676-78B970AB4004}"/>
                </a:ext>
              </a:extLst>
            </p:cNvPr>
            <p:cNvGrpSpPr/>
            <p:nvPr/>
          </p:nvGrpSpPr>
          <p:grpSpPr>
            <a:xfrm>
              <a:off x="6743323" y="3378043"/>
              <a:ext cx="3049221" cy="692107"/>
              <a:chOff x="6743323" y="3378043"/>
              <a:chExt cx="3049221" cy="69210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B46184-CD90-4A1D-AE99-4F37DE136487}"/>
                  </a:ext>
                </a:extLst>
              </p:cNvPr>
              <p:cNvSpPr txBox="1"/>
              <p:nvPr/>
            </p:nvSpPr>
            <p:spPr>
              <a:xfrm>
                <a:off x="6743323" y="3608485"/>
                <a:ext cx="30492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333F50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카운트</a:t>
                </a:r>
                <a:r>
                  <a:rPr lang="ko-KR" altLang="en-US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가 하나라도 </a:t>
                </a:r>
                <a:r>
                  <a:rPr lang="ko-KR" altLang="en-US" sz="1200" dirty="0" err="1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있을시</a:t>
                </a:r>
                <a:endPara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WARNING_MESSAGE</a:t>
                </a:r>
                <a:endPara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4A375D4-64CD-4D17-A676-55A55E314D05}"/>
                  </a:ext>
                </a:extLst>
              </p:cNvPr>
              <p:cNvSpPr txBox="1"/>
              <p:nvPr/>
            </p:nvSpPr>
            <p:spPr>
              <a:xfrm rot="5400000">
                <a:off x="8068572" y="3374352"/>
                <a:ext cx="361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595959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&lt;</a:t>
                </a:r>
                <a:endParaRPr lang="ko-KR" altLang="en-US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AAF34F7-64C2-420F-A9E2-124B8F6749A6}"/>
                </a:ext>
              </a:extLst>
            </p:cNvPr>
            <p:cNvSpPr/>
            <p:nvPr/>
          </p:nvSpPr>
          <p:spPr>
            <a:xfrm>
              <a:off x="5670471" y="3386408"/>
              <a:ext cx="1980000" cy="1394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628FB1B-0218-449A-B2E1-A812AF832A27}"/>
              </a:ext>
            </a:extLst>
          </p:cNvPr>
          <p:cNvGrpSpPr/>
          <p:nvPr/>
        </p:nvGrpSpPr>
        <p:grpSpPr>
          <a:xfrm>
            <a:off x="5620154" y="4590383"/>
            <a:ext cx="3191222" cy="862623"/>
            <a:chOff x="5670471" y="4667667"/>
            <a:chExt cx="3191222" cy="86262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6E4F15A-0E78-4A85-9338-CDA7A787C2A8}"/>
                </a:ext>
              </a:extLst>
            </p:cNvPr>
            <p:cNvGrpSpPr/>
            <p:nvPr/>
          </p:nvGrpSpPr>
          <p:grpSpPr>
            <a:xfrm>
              <a:off x="5670471" y="4667667"/>
              <a:ext cx="3171972" cy="862623"/>
              <a:chOff x="4289748" y="2942527"/>
              <a:chExt cx="2935817" cy="760043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276C4263-778A-4C40-BD6E-071E2F58CFE4}"/>
                  </a:ext>
                </a:extLst>
              </p:cNvPr>
              <p:cNvSpPr/>
              <p:nvPr/>
            </p:nvSpPr>
            <p:spPr>
              <a:xfrm>
                <a:off x="4625098" y="2942527"/>
                <a:ext cx="2600467" cy="760043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marL="314960" marR="0" indent="107950" fontAlgn="base" latinLnBrk="1">
                  <a:spcBef>
                    <a:spcPts val="0"/>
                  </a:spcBef>
                  <a:spcAft>
                    <a:spcPts val="300"/>
                  </a:spcAft>
                </a:pPr>
                <a:endParaRPr lang="en-US" altLang="ko-KR" sz="1200" kern="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CABB5F-2370-4112-B1AE-55A95FE7155C}"/>
                  </a:ext>
                </a:extLst>
              </p:cNvPr>
              <p:cNvSpPr txBox="1"/>
              <p:nvPr/>
            </p:nvSpPr>
            <p:spPr>
              <a:xfrm>
                <a:off x="4289748" y="3077904"/>
                <a:ext cx="285628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4960" marR="0" indent="107950" algn="ctr" fontAlgn="base" latinLnBrk="1">
                  <a:spcBef>
                    <a:spcPts val="0"/>
                  </a:spcBef>
                  <a:spcAft>
                    <a:spcPts val="300"/>
                  </a:spcAft>
                </a:pPr>
                <a:endParaRPr lang="ko-KR" altLang="en-US" sz="8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6E95EB2-70C9-4879-BD65-67D96795F9DF}"/>
                </a:ext>
              </a:extLst>
            </p:cNvPr>
            <p:cNvSpPr txBox="1"/>
            <p:nvPr/>
          </p:nvSpPr>
          <p:spPr>
            <a:xfrm>
              <a:off x="6055514" y="4760200"/>
              <a:ext cx="280617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DB_Conn_Query.java </a:t>
              </a:r>
              <a:r>
                <a:rPr lang="ko-KR" altLang="en-US" sz="12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소스 속</a:t>
              </a:r>
              <a:endParaRPr lang="en-US" altLang="ko-KR" sz="12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재고량 차감 함수</a:t>
              </a:r>
              <a:r>
                <a:rPr lang="en-US" altLang="ko-KR" sz="13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sqlRun2 </a:t>
              </a:r>
              <a:r>
                <a:rPr lang="ko-KR" altLang="en-US" sz="13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사용하여</a:t>
              </a:r>
              <a:endParaRPr lang="en-US" altLang="ko-KR" sz="1300" dirty="0">
                <a:solidFill>
                  <a:srgbClr val="FFD966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ko-KR" altLang="en-US" sz="13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주문만큼 재고량 감소시킴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2DC2394-FA8D-44D1-B0DC-744BB37B029F}"/>
              </a:ext>
            </a:extLst>
          </p:cNvPr>
          <p:cNvSpPr txBox="1"/>
          <p:nvPr/>
        </p:nvSpPr>
        <p:spPr>
          <a:xfrm>
            <a:off x="5370863" y="4336467"/>
            <a:ext cx="15871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sql_print.sqlRun2</a:t>
            </a:r>
            <a:endParaRPr lang="ko-KR" altLang="en-US" sz="105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3B9E56-C32A-4637-96E3-682F9333668C}"/>
              </a:ext>
            </a:extLst>
          </p:cNvPr>
          <p:cNvSpPr txBox="1"/>
          <p:nvPr/>
        </p:nvSpPr>
        <p:spPr>
          <a:xfrm>
            <a:off x="9831559" y="5819266"/>
            <a:ext cx="1720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=&gt; </a:t>
            </a:r>
            <a:r>
              <a:rPr lang="ko-KR" altLang="en-US" sz="16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주문 완료</a:t>
            </a:r>
          </a:p>
        </p:txBody>
      </p:sp>
      <p:pic>
        <p:nvPicPr>
          <p:cNvPr id="47" name="Picture 3">
            <a:extLst>
              <a:ext uri="{FF2B5EF4-FFF2-40B4-BE49-F238E27FC236}">
                <a16:creationId xmlns:a16="http://schemas.microsoft.com/office/drawing/2014/main" id="{4BCEA705-37BF-4E10-A50C-80D02325F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597" y="2623799"/>
            <a:ext cx="3065010" cy="220184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CB4F9F4-30A6-4420-9446-CE152BC7CAE3}"/>
              </a:ext>
            </a:extLst>
          </p:cNvPr>
          <p:cNvSpPr/>
          <p:nvPr/>
        </p:nvSpPr>
        <p:spPr>
          <a:xfrm>
            <a:off x="1459971" y="3642422"/>
            <a:ext cx="252000" cy="13941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02D49F7-B7B7-48E8-94FC-B38A940B7109}"/>
              </a:ext>
            </a:extLst>
          </p:cNvPr>
          <p:cNvSpPr/>
          <p:nvPr/>
        </p:nvSpPr>
        <p:spPr>
          <a:xfrm>
            <a:off x="2520579" y="4469955"/>
            <a:ext cx="252000" cy="13941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0" name="Picture 5">
            <a:extLst>
              <a:ext uri="{FF2B5EF4-FFF2-40B4-BE49-F238E27FC236}">
                <a16:creationId xmlns:a16="http://schemas.microsoft.com/office/drawing/2014/main" id="{E61C4095-803E-4476-9B98-3A1689C5F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743" y="4893490"/>
            <a:ext cx="2420718" cy="121331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E537386-E9C3-44CE-88DE-354D3E28F665}"/>
              </a:ext>
            </a:extLst>
          </p:cNvPr>
          <p:cNvSpPr txBox="1"/>
          <p:nvPr/>
        </p:nvSpPr>
        <p:spPr>
          <a:xfrm>
            <a:off x="1361931" y="1711455"/>
            <a:ext cx="25261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  </a:t>
            </a:r>
            <a:r>
              <a:rPr lang="ko-KR" altLang="en-US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주문 중 재고량이</a:t>
            </a:r>
            <a:endParaRPr lang="en-US" altLang="ko-KR" sz="1200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적은 메뉴가 있을 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7712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202412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진행 단계</a:t>
            </a:r>
            <a:endParaRPr lang="ko-KR" altLang="en-US" sz="2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E7D859C-5615-4E47-9CDB-74E738FC9FC9}"/>
              </a:ext>
            </a:extLst>
          </p:cNvPr>
          <p:cNvGrpSpPr/>
          <p:nvPr/>
        </p:nvGrpSpPr>
        <p:grpSpPr>
          <a:xfrm>
            <a:off x="1433002" y="1192382"/>
            <a:ext cx="1552678" cy="342549"/>
            <a:chOff x="2975472" y="2020330"/>
            <a:chExt cx="1552678" cy="34254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97278F-326B-4985-B242-A0F09FD9D5EC}"/>
                </a:ext>
              </a:extLst>
            </p:cNvPr>
            <p:cNvSpPr txBox="1"/>
            <p:nvPr/>
          </p:nvSpPr>
          <p:spPr>
            <a:xfrm>
              <a:off x="2975472" y="2024325"/>
              <a:ext cx="1552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메인 화면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55E511B-CFBA-4A93-90AD-E9457D8AF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4253" l="9286" r="96429">
                          <a14:foregroundMark x1="49643" y1="5364" x2="49643" y2="5364"/>
                          <a14:foregroundMark x1="52500" y1="2682" x2="52500" y2="2682"/>
                          <a14:foregroundMark x1="52143" y1="1149" x2="52143" y2="1149"/>
                          <a14:foregroundMark x1="91786" y1="56705" x2="91786" y2="56705"/>
                          <a14:foregroundMark x1="96429" y1="47510" x2="96429" y2="47510"/>
                          <a14:foregroundMark x1="56786" y1="90421" x2="56786" y2="90421"/>
                          <a14:foregroundMark x1="9643" y1="45977" x2="9643" y2="45977"/>
                          <a14:foregroundMark x1="54286" y1="94253" x2="54286" y2="94253"/>
                          <a14:foregroundMark x1="9286" y1="45594" x2="9286" y2="45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5472" y="2020330"/>
              <a:ext cx="332138" cy="309600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64C9409-29D0-46EC-A5D6-02EDF2857864}"/>
              </a:ext>
            </a:extLst>
          </p:cNvPr>
          <p:cNvSpPr/>
          <p:nvPr/>
        </p:nvSpPr>
        <p:spPr>
          <a:xfrm>
            <a:off x="1361932" y="1531992"/>
            <a:ext cx="2526168" cy="1019776"/>
          </a:xfrm>
          <a:prstGeom prst="roundRect">
            <a:avLst/>
          </a:prstGeom>
          <a:solidFill>
            <a:srgbClr val="DAE3F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1400" kern="0" dirty="0">
              <a:solidFill>
                <a:schemeClr val="tx1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E177B1-864D-426A-AA94-076863DC5915}"/>
              </a:ext>
            </a:extLst>
          </p:cNvPr>
          <p:cNvSpPr txBox="1"/>
          <p:nvPr/>
        </p:nvSpPr>
        <p:spPr>
          <a:xfrm>
            <a:off x="4589162" y="1501982"/>
            <a:ext cx="218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DB_Conn_Query.java</a:t>
            </a:r>
            <a:endParaRPr lang="ko-KR" altLang="en-US" sz="1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AD150A-39F0-4926-A3F6-3DE55A9DFD55}"/>
              </a:ext>
            </a:extLst>
          </p:cNvPr>
          <p:cNvGrpSpPr/>
          <p:nvPr/>
        </p:nvGrpSpPr>
        <p:grpSpPr>
          <a:xfrm>
            <a:off x="4609285" y="1949596"/>
            <a:ext cx="4537121" cy="3819607"/>
            <a:chOff x="4983328" y="1955551"/>
            <a:chExt cx="4537121" cy="38196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63CFA4A-D514-4557-9EDC-94094F66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3328" y="2003676"/>
              <a:ext cx="4537121" cy="377148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D09972-6C12-4948-AAEE-66E23B71F7B7}"/>
                </a:ext>
              </a:extLst>
            </p:cNvPr>
            <p:cNvSpPr txBox="1"/>
            <p:nvPr/>
          </p:nvSpPr>
          <p:spPr>
            <a:xfrm>
              <a:off x="5942073" y="1955551"/>
              <a:ext cx="86630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highlight>
                    <a:srgbClr val="FFD966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sqlRun2</a:t>
              </a:r>
              <a:endParaRPr lang="ko-KR" altLang="en-US" sz="1050" b="1" dirty="0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21D90D-445C-4A14-86D1-F9C7E03E9452}"/>
              </a:ext>
            </a:extLst>
          </p:cNvPr>
          <p:cNvGrpSpPr/>
          <p:nvPr/>
        </p:nvGrpSpPr>
        <p:grpSpPr>
          <a:xfrm>
            <a:off x="7045019" y="2341743"/>
            <a:ext cx="3320804" cy="463880"/>
            <a:chOff x="7045019" y="2341743"/>
            <a:chExt cx="3320804" cy="46388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2380EC2-D662-4C4F-9E90-CB2C7AF20C1C}"/>
                </a:ext>
              </a:extLst>
            </p:cNvPr>
            <p:cNvSpPr txBox="1"/>
            <p:nvPr/>
          </p:nvSpPr>
          <p:spPr>
            <a:xfrm>
              <a:off x="7045019" y="2544013"/>
              <a:ext cx="33208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1100" b="1" i="0" dirty="0">
                  <a:solidFill>
                    <a:srgbClr val="666666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SELECT [</a:t>
              </a:r>
              <a:r>
                <a:rPr lang="ko-KR" altLang="en-US" sz="1100" b="1" i="0" dirty="0">
                  <a:solidFill>
                    <a:srgbClr val="666666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열</a:t>
              </a:r>
              <a:r>
                <a:rPr lang="en-US" altLang="ko-KR" sz="1100" b="1" i="0" dirty="0">
                  <a:solidFill>
                    <a:srgbClr val="666666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] FROM [</a:t>
              </a:r>
              <a:r>
                <a:rPr lang="ko-KR" altLang="en-US" sz="1100" b="1" i="0" dirty="0">
                  <a:solidFill>
                    <a:srgbClr val="666666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테이블</a:t>
              </a:r>
              <a:r>
                <a:rPr lang="en-US" altLang="ko-KR" sz="1100" b="1" i="0" dirty="0">
                  <a:solidFill>
                    <a:srgbClr val="666666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] WHERE [</a:t>
              </a:r>
              <a:r>
                <a:rPr lang="ko-KR" altLang="en-US" sz="1100" b="1" i="0" dirty="0">
                  <a:solidFill>
                    <a:srgbClr val="666666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조건</a:t>
              </a:r>
              <a:r>
                <a:rPr lang="en-US" altLang="ko-KR" sz="1100" b="1" i="0" dirty="0">
                  <a:solidFill>
                    <a:srgbClr val="666666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]</a:t>
              </a:r>
              <a:endParaRPr lang="ko-KR" altLang="en-US" sz="8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869BD99-492E-4DA1-A9DD-3AF23170C4BB}"/>
                </a:ext>
              </a:extLst>
            </p:cNvPr>
            <p:cNvSpPr txBox="1"/>
            <p:nvPr/>
          </p:nvSpPr>
          <p:spPr>
            <a:xfrm rot="5400000">
              <a:off x="8177212" y="2338052"/>
              <a:ext cx="361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&lt;</a:t>
              </a:r>
              <a:endParaRPr lang="ko-KR" altLang="en-US" dirty="0">
                <a:solidFill>
                  <a:srgbClr val="595959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E148CAB-A07F-44E8-B56B-F4FFB57DA814}"/>
              </a:ext>
            </a:extLst>
          </p:cNvPr>
          <p:cNvGrpSpPr/>
          <p:nvPr/>
        </p:nvGrpSpPr>
        <p:grpSpPr>
          <a:xfrm>
            <a:off x="5782035" y="1721594"/>
            <a:ext cx="4583788" cy="710019"/>
            <a:chOff x="5782035" y="1721594"/>
            <a:chExt cx="4583788" cy="71001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74D504E-7A92-4D8A-93DE-6C8B9DD9DC68}"/>
                </a:ext>
              </a:extLst>
            </p:cNvPr>
            <p:cNvGrpSpPr/>
            <p:nvPr/>
          </p:nvGrpSpPr>
          <p:grpSpPr>
            <a:xfrm>
              <a:off x="6449097" y="1721594"/>
              <a:ext cx="3916726" cy="456894"/>
              <a:chOff x="6449097" y="1721594"/>
              <a:chExt cx="3916726" cy="456894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03A2AE-0BAD-4A3E-AB07-9D0B926E224B}"/>
                  </a:ext>
                </a:extLst>
              </p:cNvPr>
              <p:cNvSpPr txBox="1"/>
              <p:nvPr/>
            </p:nvSpPr>
            <p:spPr>
              <a:xfrm>
                <a:off x="6449097" y="1721594"/>
                <a:ext cx="391672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i="0" dirty="0">
                    <a:solidFill>
                      <a:srgbClr val="595959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UPDATE [</a:t>
                </a:r>
                <a:r>
                  <a:rPr lang="ko-KR" altLang="en-US" sz="1100" b="1" i="0" dirty="0">
                    <a:solidFill>
                      <a:srgbClr val="595959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테이블</a:t>
                </a:r>
                <a:r>
                  <a:rPr lang="en-US" altLang="ko-KR" sz="1100" b="1" i="0" dirty="0">
                    <a:solidFill>
                      <a:srgbClr val="595959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] SET [</a:t>
                </a:r>
                <a:r>
                  <a:rPr lang="ko-KR" altLang="en-US" sz="1100" b="1" i="0" dirty="0">
                    <a:solidFill>
                      <a:srgbClr val="595959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열</a:t>
                </a:r>
                <a:r>
                  <a:rPr lang="en-US" altLang="ko-KR" sz="1100" b="1" i="0" dirty="0">
                    <a:solidFill>
                      <a:srgbClr val="595959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] = ＇</a:t>
                </a:r>
                <a:r>
                  <a:rPr lang="ko-KR" altLang="en-US" sz="1100" b="1" i="0" dirty="0">
                    <a:solidFill>
                      <a:srgbClr val="595959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변경할 값</a:t>
                </a:r>
                <a:r>
                  <a:rPr lang="en-US" altLang="ko-KR" sz="1100" b="1" i="0" dirty="0">
                    <a:solidFill>
                      <a:srgbClr val="595959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' WHERE [</a:t>
                </a:r>
                <a:r>
                  <a:rPr lang="ko-KR" altLang="en-US" sz="1100" b="1" i="0" dirty="0">
                    <a:solidFill>
                      <a:srgbClr val="595959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조건</a:t>
                </a:r>
                <a:r>
                  <a:rPr lang="en-US" altLang="ko-KR" sz="1100" b="1" i="0" dirty="0">
                    <a:solidFill>
                      <a:srgbClr val="595959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rPr>
                  <a:t>]</a:t>
                </a:r>
                <a:endParaRPr lang="ko-KR" altLang="en-US" sz="11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527174-F9D9-4E4A-9B4E-A27B311066A5}"/>
                  </a:ext>
                </a:extLst>
              </p:cNvPr>
              <p:cNvSpPr txBox="1"/>
              <p:nvPr/>
            </p:nvSpPr>
            <p:spPr>
              <a:xfrm rot="16200000">
                <a:off x="8117959" y="1812847"/>
                <a:ext cx="3619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595959"/>
                    </a:solidFill>
                    <a:latin typeface="여기어때 잘난체 OTF" panose="020B0600000101010101" pitchFamily="34" charset="-127"/>
                    <a:ea typeface="여기어때 잘난체 OTF" panose="020B0600000101010101" pitchFamily="34" charset="-127"/>
                  </a:rPr>
                  <a:t>&lt;</a:t>
                </a:r>
                <a:endParaRPr lang="ko-KR" altLang="en-US" dirty="0">
                  <a:solidFill>
                    <a:srgbClr val="595959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endParaRP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9D4C937-A038-45B3-8085-9FFAE4AB9C2B}"/>
                </a:ext>
              </a:extLst>
            </p:cNvPr>
            <p:cNvSpPr/>
            <p:nvPr/>
          </p:nvSpPr>
          <p:spPr>
            <a:xfrm>
              <a:off x="5782035" y="2137880"/>
              <a:ext cx="3044331" cy="2937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6F24019-A993-44C1-914B-C9DDA4C615FB}"/>
              </a:ext>
            </a:extLst>
          </p:cNvPr>
          <p:cNvGrpSpPr/>
          <p:nvPr/>
        </p:nvGrpSpPr>
        <p:grpSpPr>
          <a:xfrm>
            <a:off x="9379662" y="1627570"/>
            <a:ext cx="1798898" cy="1198203"/>
            <a:chOff x="9379662" y="1627570"/>
            <a:chExt cx="1798898" cy="1198203"/>
          </a:xfrm>
        </p:grpSpPr>
        <p:sp>
          <p:nvSpPr>
            <p:cNvPr id="48" name="원호 47">
              <a:extLst>
                <a:ext uri="{FF2B5EF4-FFF2-40B4-BE49-F238E27FC236}">
                  <a16:creationId xmlns:a16="http://schemas.microsoft.com/office/drawing/2014/main" id="{BE70E91C-1D23-4D49-AC62-1A9C8107D979}"/>
                </a:ext>
              </a:extLst>
            </p:cNvPr>
            <p:cNvSpPr/>
            <p:nvPr/>
          </p:nvSpPr>
          <p:spPr>
            <a:xfrm>
              <a:off x="9379662" y="1627570"/>
              <a:ext cx="1187167" cy="1198203"/>
            </a:xfrm>
            <a:prstGeom prst="arc">
              <a:avLst>
                <a:gd name="adj1" fmla="val 18466422"/>
                <a:gd name="adj2" fmla="val 3625646"/>
              </a:avLst>
            </a:prstGeom>
            <a:ln w="34925">
              <a:solidFill>
                <a:srgbClr val="333F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B928F9-03D7-4B37-9679-78924096F2FB}"/>
                </a:ext>
              </a:extLst>
            </p:cNvPr>
            <p:cNvSpPr txBox="1"/>
            <p:nvPr/>
          </p:nvSpPr>
          <p:spPr>
            <a:xfrm>
              <a:off x="10474112" y="2132025"/>
              <a:ext cx="70444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sql</a:t>
              </a:r>
              <a:r>
                <a:rPr lang="ko-KR" altLang="en-US" sz="1200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문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06C113A-8C83-47BF-BD65-08E951BAF91E}"/>
              </a:ext>
            </a:extLst>
          </p:cNvPr>
          <p:cNvGrpSpPr/>
          <p:nvPr/>
        </p:nvGrpSpPr>
        <p:grpSpPr>
          <a:xfrm>
            <a:off x="7386633" y="4882299"/>
            <a:ext cx="3826769" cy="1178647"/>
            <a:chOff x="7386633" y="4882299"/>
            <a:chExt cx="3826769" cy="1178647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99A20A0-450D-42A2-9B68-0F176C735940}"/>
                </a:ext>
              </a:extLst>
            </p:cNvPr>
            <p:cNvSpPr/>
            <p:nvPr/>
          </p:nvSpPr>
          <p:spPr>
            <a:xfrm>
              <a:off x="7540246" y="4882299"/>
              <a:ext cx="3519544" cy="1015663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marL="314960" marR="0" indent="107950" fontAlgn="base" latinLnBrk="1">
                <a:spcBef>
                  <a:spcPts val="0"/>
                </a:spcBef>
                <a:spcAft>
                  <a:spcPts val="300"/>
                </a:spcAft>
              </a:pPr>
              <a:endParaRPr lang="en-US" altLang="ko-KR" sz="1200" kern="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4D38F37-6FED-4F8B-AE05-8826465EAC68}"/>
                </a:ext>
              </a:extLst>
            </p:cNvPr>
            <p:cNvSpPr txBox="1"/>
            <p:nvPr/>
          </p:nvSpPr>
          <p:spPr>
            <a:xfrm>
              <a:off x="7386633" y="5045283"/>
              <a:ext cx="382676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ctr">
                <a:buFont typeface="Symbol" panose="05050102010706020507" pitchFamily="18" charset="2"/>
                <a:buChar char="Þ"/>
              </a:pPr>
              <a:r>
                <a:rPr lang="en-US" altLang="ko-KR" sz="12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CAFE_program.java </a:t>
              </a:r>
              <a:r>
                <a:rPr lang="ko-KR" altLang="en-US" sz="12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코드에서</a:t>
              </a:r>
              <a:endParaRPr lang="en-US" altLang="ko-KR" sz="12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“ </a:t>
              </a:r>
              <a:r>
                <a:rPr lang="en-US" altLang="ko-KR" sz="1200" b="1" dirty="0">
                  <a:highlight>
                    <a:srgbClr val="FFD966"/>
                  </a:highlight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sql_print.sqlRun2</a:t>
              </a:r>
              <a:r>
                <a:rPr lang="en-US" altLang="ko-KR" sz="1200" b="1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“</a:t>
              </a:r>
              <a:r>
                <a:rPr lang="ko-KR" altLang="en-US" sz="1200" b="1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코드로 </a:t>
              </a:r>
              <a:r>
                <a:rPr lang="en-US" altLang="ko-KR" sz="1200" b="1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sqlRun2 </a:t>
              </a:r>
              <a:r>
                <a:rPr lang="ko-KR" altLang="en-US" sz="1200" b="1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함수를</a:t>
              </a:r>
              <a:endParaRPr lang="en-US" altLang="ko-KR" sz="1200" b="1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불러와</a:t>
              </a:r>
              <a:r>
                <a:rPr lang="en-US" altLang="ko-KR" sz="1200" b="1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재고량을 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차감시키도록</a:t>
              </a:r>
              <a:r>
                <a:rPr lang="ko-KR" altLang="en-US" sz="1200" b="1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구성함</a:t>
              </a:r>
            </a:p>
            <a:p>
              <a:pPr algn="ctr"/>
              <a:endParaRPr lang="en-US" altLang="ko-KR" sz="12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marL="171450" indent="-171450" algn="ctr">
                <a:buFont typeface="Symbol" panose="05050102010706020507" pitchFamily="18" charset="2"/>
                <a:buChar char="Þ"/>
              </a:pPr>
              <a:endParaRPr lang="ko-KR" altLang="en-US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161A2FB5-D0DD-4BB7-B7E9-69EB90A1F78D}"/>
              </a:ext>
            </a:extLst>
          </p:cNvPr>
          <p:cNvSpPr txBox="1"/>
          <p:nvPr/>
        </p:nvSpPr>
        <p:spPr>
          <a:xfrm>
            <a:off x="5074711" y="1344220"/>
            <a:ext cx="15871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highlight>
                  <a:srgbClr val="FFD966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sql_print.sqlRun2</a:t>
            </a:r>
            <a:endParaRPr lang="ko-KR" altLang="en-US" sz="1050" b="1" dirty="0">
              <a:highlight>
                <a:srgbClr val="FFD966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92F8BC-15CB-4F39-8B61-3AE914733D73}"/>
              </a:ext>
            </a:extLst>
          </p:cNvPr>
          <p:cNvGrpSpPr/>
          <p:nvPr/>
        </p:nvGrpSpPr>
        <p:grpSpPr>
          <a:xfrm>
            <a:off x="4022095" y="2619575"/>
            <a:ext cx="2316480" cy="2209800"/>
            <a:chOff x="4022095" y="2619575"/>
            <a:chExt cx="2316480" cy="2209800"/>
          </a:xfrm>
        </p:grpSpPr>
        <p:pic>
          <p:nvPicPr>
            <p:cNvPr id="57" name="Picture 13">
              <a:extLst>
                <a:ext uri="{FF2B5EF4-FFF2-40B4-BE49-F238E27FC236}">
                  <a16:creationId xmlns:a16="http://schemas.microsoft.com/office/drawing/2014/main" id="{F15996E4-5DE2-4D3B-BE3E-0E71E1527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22095" y="2619575"/>
              <a:ext cx="2316480" cy="220980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982561A-5FCB-4ADE-A086-31CC14403A4B}"/>
                </a:ext>
              </a:extLst>
            </p:cNvPr>
            <p:cNvSpPr/>
            <p:nvPr/>
          </p:nvSpPr>
          <p:spPr>
            <a:xfrm>
              <a:off x="4310105" y="3330284"/>
              <a:ext cx="1843645" cy="539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pic>
        <p:nvPicPr>
          <p:cNvPr id="59" name="Picture 7">
            <a:extLst>
              <a:ext uri="{FF2B5EF4-FFF2-40B4-BE49-F238E27FC236}">
                <a16:creationId xmlns:a16="http://schemas.microsoft.com/office/drawing/2014/main" id="{BB62D228-4C0B-4D7D-AAE7-3C57811C9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2806" y="2677697"/>
            <a:ext cx="2417149" cy="23116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EE77CA1E-BDEC-4EC0-9AB4-5A43EEAA7985}"/>
              </a:ext>
            </a:extLst>
          </p:cNvPr>
          <p:cNvSpPr/>
          <p:nvPr/>
        </p:nvSpPr>
        <p:spPr>
          <a:xfrm>
            <a:off x="1398324" y="4612631"/>
            <a:ext cx="2411632" cy="35992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C2C84F3-59A4-4ABE-ACCA-0240ED843B5B}"/>
              </a:ext>
            </a:extLst>
          </p:cNvPr>
          <p:cNvSpPr txBox="1"/>
          <p:nvPr/>
        </p:nvSpPr>
        <p:spPr>
          <a:xfrm>
            <a:off x="1361931" y="1711455"/>
            <a:ext cx="2526167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</a:pPr>
            <a:r>
              <a:rPr lang="en-US" altLang="ko-KR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3. </a:t>
            </a:r>
            <a:r>
              <a:rPr lang="ko-KR" altLang="en-US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주문 중 재고량이</a:t>
            </a:r>
            <a:endParaRPr lang="en-US" altLang="ko-KR" sz="1200" kern="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algn="ctr" latinLnBrk="0">
              <a:lnSpc>
                <a:spcPct val="150000"/>
              </a:lnSpc>
            </a:pPr>
            <a:r>
              <a:rPr lang="ko-KR" altLang="en-US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적은 메뉴가 있을 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3231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202412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진행 단계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7278F-326B-4985-B242-A0F09FD9D5EC}"/>
              </a:ext>
            </a:extLst>
          </p:cNvPr>
          <p:cNvSpPr txBox="1"/>
          <p:nvPr/>
        </p:nvSpPr>
        <p:spPr>
          <a:xfrm>
            <a:off x="1433002" y="1196377"/>
            <a:ext cx="1772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관리자 모드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B80D6E-0182-4896-9ED0-F31E8A97EAF5}"/>
              </a:ext>
            </a:extLst>
          </p:cNvPr>
          <p:cNvGrpSpPr/>
          <p:nvPr/>
        </p:nvGrpSpPr>
        <p:grpSpPr>
          <a:xfrm>
            <a:off x="1361931" y="1531992"/>
            <a:ext cx="2526169" cy="1019776"/>
            <a:chOff x="2738147" y="1744425"/>
            <a:chExt cx="2526169" cy="101977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64C9409-29D0-46EC-A5D6-02EDF2857864}"/>
                </a:ext>
              </a:extLst>
            </p:cNvPr>
            <p:cNvSpPr/>
            <p:nvPr/>
          </p:nvSpPr>
          <p:spPr>
            <a:xfrm>
              <a:off x="2738148" y="1744425"/>
              <a:ext cx="2526168" cy="1019776"/>
            </a:xfrm>
            <a:prstGeom prst="roundRect">
              <a:avLst/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150000"/>
                </a:lnSpc>
              </a:pPr>
              <a:endParaRPr lang="en-US" altLang="ko-KR" sz="1400" kern="0" dirty="0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AC3CDB-4477-4C73-ABF4-78979630F0FD}"/>
                </a:ext>
              </a:extLst>
            </p:cNvPr>
            <p:cNvSpPr txBox="1"/>
            <p:nvPr/>
          </p:nvSpPr>
          <p:spPr>
            <a:xfrm>
              <a:off x="2738147" y="1923888"/>
              <a:ext cx="2526167" cy="617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ctr" latinLnBrk="0">
                <a:lnSpc>
                  <a:spcPct val="150000"/>
                </a:lnSpc>
                <a:buAutoNum type="arabicPeriod"/>
              </a:pPr>
              <a:r>
                <a:rPr lang="en-US" altLang="ko-KR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Manager </a:t>
              </a:r>
              <a:r>
                <a:rPr lang="ko-KR" altLang="en-US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버튼 클릭하여</a:t>
              </a:r>
              <a:endParaRPr lang="en-US" altLang="ko-KR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 latinLnBrk="0">
                <a:lnSpc>
                  <a:spcPct val="150000"/>
                </a:lnSpc>
              </a:pPr>
              <a:r>
                <a:rPr lang="ko-KR" altLang="en-US" sz="12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관리자 모드 </a:t>
              </a:r>
              <a:r>
                <a:rPr lang="ko-KR" altLang="en-US" sz="1200" dirty="0" err="1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로그인시</a:t>
              </a:r>
              <a:endParaRPr lang="ko-KR" altLang="en-US" sz="12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6E177B1-864D-426A-AA94-076863DC5915}"/>
              </a:ext>
            </a:extLst>
          </p:cNvPr>
          <p:cNvSpPr txBox="1"/>
          <p:nvPr/>
        </p:nvSpPr>
        <p:spPr>
          <a:xfrm>
            <a:off x="4589162" y="1501982"/>
            <a:ext cx="218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login.java</a:t>
            </a:r>
            <a:endParaRPr lang="ko-KR" altLang="en-US" sz="1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B96EC57F-E4BB-4AE3-87ED-4F8ABC98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931" y="2707844"/>
            <a:ext cx="2537580" cy="94736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32455B-6FE1-46E1-B862-8AEF326E4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160" y="1943500"/>
            <a:ext cx="6438900" cy="43053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156F78C-30FA-4136-AAB8-7BA15948E411}"/>
              </a:ext>
            </a:extLst>
          </p:cNvPr>
          <p:cNvGrpSpPr/>
          <p:nvPr/>
        </p:nvGrpSpPr>
        <p:grpSpPr>
          <a:xfrm>
            <a:off x="8133559" y="1943500"/>
            <a:ext cx="3345917" cy="2639164"/>
            <a:chOff x="8133559" y="1943500"/>
            <a:chExt cx="3345917" cy="2639164"/>
          </a:xfrm>
        </p:grpSpPr>
        <p:sp>
          <p:nvSpPr>
            <p:cNvPr id="29" name="원호 28">
              <a:extLst>
                <a:ext uri="{FF2B5EF4-FFF2-40B4-BE49-F238E27FC236}">
                  <a16:creationId xmlns:a16="http://schemas.microsoft.com/office/drawing/2014/main" id="{45959DDC-B1E1-47A9-AEB4-30B230F2A2F1}"/>
                </a:ext>
              </a:extLst>
            </p:cNvPr>
            <p:cNvSpPr/>
            <p:nvPr/>
          </p:nvSpPr>
          <p:spPr>
            <a:xfrm>
              <a:off x="8133559" y="1943500"/>
              <a:ext cx="1891521" cy="2639164"/>
            </a:xfrm>
            <a:prstGeom prst="arc">
              <a:avLst>
                <a:gd name="adj1" fmla="val 18466422"/>
                <a:gd name="adj2" fmla="val 3625646"/>
              </a:avLst>
            </a:prstGeom>
            <a:ln w="34925">
              <a:solidFill>
                <a:srgbClr val="333F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95959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B8A6B2-4710-4080-B646-61BBF0D61B3C}"/>
                </a:ext>
              </a:extLst>
            </p:cNvPr>
            <p:cNvSpPr txBox="1"/>
            <p:nvPr/>
          </p:nvSpPr>
          <p:spPr>
            <a:xfrm>
              <a:off x="10015455" y="3113901"/>
              <a:ext cx="14640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관리자 로그인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프레임 생성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C0F9BF-D71A-4B0C-8D5B-78C34A2391B9}"/>
              </a:ext>
            </a:extLst>
          </p:cNvPr>
          <p:cNvGrpSpPr/>
          <p:nvPr/>
        </p:nvGrpSpPr>
        <p:grpSpPr>
          <a:xfrm>
            <a:off x="1780242" y="4372309"/>
            <a:ext cx="4315757" cy="2010232"/>
            <a:chOff x="1780242" y="4372309"/>
            <a:chExt cx="4315757" cy="2010232"/>
          </a:xfrm>
        </p:grpSpPr>
        <p:sp>
          <p:nvSpPr>
            <p:cNvPr id="31" name="원호 30">
              <a:extLst>
                <a:ext uri="{FF2B5EF4-FFF2-40B4-BE49-F238E27FC236}">
                  <a16:creationId xmlns:a16="http://schemas.microsoft.com/office/drawing/2014/main" id="{D2DEE197-B4A6-4A04-AD0D-1FCE8950BC73}"/>
                </a:ext>
              </a:extLst>
            </p:cNvPr>
            <p:cNvSpPr/>
            <p:nvPr/>
          </p:nvSpPr>
          <p:spPr>
            <a:xfrm rot="10800000">
              <a:off x="4638520" y="4372309"/>
              <a:ext cx="1457479" cy="2010232"/>
            </a:xfrm>
            <a:prstGeom prst="arc">
              <a:avLst>
                <a:gd name="adj1" fmla="val 18466422"/>
                <a:gd name="adj2" fmla="val 3625646"/>
              </a:avLst>
            </a:prstGeom>
            <a:ln w="34925">
              <a:solidFill>
                <a:srgbClr val="333F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95959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188CF0-41E9-4EBD-ABB9-F0571896777E}"/>
                </a:ext>
              </a:extLst>
            </p:cNvPr>
            <p:cNvSpPr txBox="1"/>
            <p:nvPr/>
          </p:nvSpPr>
          <p:spPr>
            <a:xfrm>
              <a:off x="1780242" y="5054259"/>
              <a:ext cx="2849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DB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관리자 패스워드를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en-US" altLang="ko-KR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pass </a:t>
              </a:r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변수에 저장하고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ko-KR" altLang="en-US" sz="1200" dirty="0">
                  <a:solidFill>
                    <a:srgbClr val="595959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일치하는지 확인</a:t>
              </a:r>
              <a:endParaRPr lang="en-US" altLang="ko-KR" sz="12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4AE1218-9906-4D77-BB28-4447F00B4FBE}"/>
              </a:ext>
            </a:extLst>
          </p:cNvPr>
          <p:cNvSpPr/>
          <p:nvPr/>
        </p:nvSpPr>
        <p:spPr>
          <a:xfrm>
            <a:off x="5534527" y="4947383"/>
            <a:ext cx="1174121" cy="13575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6CB4B4-1BA3-45FC-A975-9B7789CA8141}"/>
              </a:ext>
            </a:extLst>
          </p:cNvPr>
          <p:cNvSpPr/>
          <p:nvPr/>
        </p:nvSpPr>
        <p:spPr>
          <a:xfrm>
            <a:off x="6728059" y="4928133"/>
            <a:ext cx="2196000" cy="18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4D43BC-B87E-406D-8354-3E5C8654D515}"/>
              </a:ext>
            </a:extLst>
          </p:cNvPr>
          <p:cNvSpPr txBox="1"/>
          <p:nvPr/>
        </p:nvSpPr>
        <p:spPr>
          <a:xfrm>
            <a:off x="9831559" y="5819266"/>
            <a:ext cx="17208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=&gt; </a:t>
            </a:r>
            <a:r>
              <a:rPr lang="ko-KR" altLang="en-US" sz="16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로그인 성공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DE63C87-2D79-4D1F-A248-3B80902E3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6" b="98438" l="977" r="97852">
                        <a14:foregroundMark x1="41406" y1="9570" x2="41406" y2="9570"/>
                        <a14:foregroundMark x1="57617" y1="13086" x2="43555" y2="10156"/>
                        <a14:foregroundMark x1="43555" y1="10156" x2="22656" y2="16016"/>
                        <a14:foregroundMark x1="22656" y1="16016" x2="20703" y2="20898"/>
                        <a14:foregroundMark x1="26563" y1="8789" x2="17969" y2="20117"/>
                        <a14:foregroundMark x1="17969" y1="20117" x2="7227" y2="54492"/>
                        <a14:foregroundMark x1="7227" y1="54492" x2="35547" y2="84375"/>
                        <a14:foregroundMark x1="35547" y1="84375" x2="75977" y2="85742"/>
                        <a14:foregroundMark x1="75977" y1="85742" x2="87695" y2="49414"/>
                        <a14:foregroundMark x1="87695" y1="49414" x2="54883" y2="14453"/>
                        <a14:foregroundMark x1="54883" y1="14453" x2="27734" y2="10352"/>
                        <a14:foregroundMark x1="91016" y1="27930" x2="88086" y2="47461"/>
                        <a14:foregroundMark x1="88086" y1="47461" x2="92969" y2="71484"/>
                        <a14:foregroundMark x1="92969" y1="71484" x2="96484" y2="36328"/>
                        <a14:foregroundMark x1="96484" y1="36328" x2="90820" y2="28320"/>
                        <a14:foregroundMark x1="90820" y1="28320" x2="90820" y2="28320"/>
                        <a14:foregroundMark x1="91406" y1="44141" x2="91406" y2="44141"/>
                        <a14:foregroundMark x1="93945" y1="45313" x2="93945" y2="45313"/>
                        <a14:foregroundMark x1="96875" y1="39844" x2="96875" y2="39844"/>
                        <a14:foregroundMark x1="96680" y1="45508" x2="96680" y2="45508"/>
                        <a14:foregroundMark x1="97852" y1="47266" x2="97852" y2="47266"/>
                        <a14:foregroundMark x1="53125" y1="586" x2="53125" y2="586"/>
                        <a14:foregroundMark x1="53320" y1="2734" x2="53320" y2="2734"/>
                        <a14:foregroundMark x1="65820" y1="26172" x2="65820" y2="26172"/>
                        <a14:foregroundMark x1="34570" y1="91016" x2="34570" y2="91016"/>
                        <a14:foregroundMark x1="50195" y1="93945" x2="50195" y2="93945"/>
                        <a14:foregroundMark x1="51563" y1="96289" x2="51563" y2="96289"/>
                        <a14:foregroundMark x1="51953" y1="97461" x2="51953" y2="97461"/>
                        <a14:foregroundMark x1="51953" y1="98438" x2="51953" y2="98438"/>
                        <a14:foregroundMark x1="977" y1="46484" x2="977" y2="46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42" y="1194645"/>
            <a:ext cx="331200" cy="3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701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610FA12-3F31-403E-8FEB-3C0A4CCCB78B}"/>
              </a:ext>
            </a:extLst>
          </p:cNvPr>
          <p:cNvCxnSpPr>
            <a:cxnSpLocks/>
          </p:cNvCxnSpPr>
          <p:nvPr/>
        </p:nvCxnSpPr>
        <p:spPr>
          <a:xfrm flipH="1">
            <a:off x="930089" y="1545755"/>
            <a:ext cx="3265543" cy="0"/>
          </a:xfrm>
          <a:prstGeom prst="line">
            <a:avLst/>
          </a:prstGeom>
          <a:ln w="25400">
            <a:solidFill>
              <a:srgbClr val="333F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5C20C8-13A6-4C01-A314-B4480556424D}"/>
              </a:ext>
            </a:extLst>
          </p:cNvPr>
          <p:cNvSpPr txBox="1"/>
          <p:nvPr/>
        </p:nvSpPr>
        <p:spPr>
          <a:xfrm>
            <a:off x="930089" y="837869"/>
            <a:ext cx="1990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INDEX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1881C-8E69-438D-9D0A-FDBACEB6F9BB}"/>
              </a:ext>
            </a:extLst>
          </p:cNvPr>
          <p:cNvSpPr txBox="1"/>
          <p:nvPr/>
        </p:nvSpPr>
        <p:spPr>
          <a:xfrm>
            <a:off x="930089" y="2095073"/>
            <a:ext cx="27392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333F50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팀원 소개 및 개발 일정</a:t>
            </a:r>
            <a:endParaRPr lang="en-US" altLang="ko-KR" b="1" dirty="0">
              <a:solidFill>
                <a:srgbClr val="333F50"/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rgbClr val="333F50"/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333F50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개발 동기</a:t>
            </a:r>
            <a:endParaRPr lang="en-US" altLang="ko-KR" b="1" dirty="0">
              <a:solidFill>
                <a:srgbClr val="333F50"/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rgbClr val="333F50"/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333F50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구현 기능</a:t>
            </a:r>
            <a:endParaRPr lang="en-US" altLang="ko-KR" b="1" dirty="0">
              <a:solidFill>
                <a:srgbClr val="333F50"/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endParaRPr lang="en-US" altLang="ko-KR" b="1" dirty="0">
              <a:solidFill>
                <a:srgbClr val="333F50"/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r>
              <a:rPr lang="en-US" altLang="ko-KR" b="1" dirty="0">
                <a:solidFill>
                  <a:srgbClr val="333F50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4. </a:t>
            </a:r>
            <a:r>
              <a:rPr lang="ko-KR" altLang="en-US" b="1" dirty="0">
                <a:solidFill>
                  <a:srgbClr val="333F50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각 코드의 특징</a:t>
            </a:r>
            <a:endParaRPr lang="en-US" altLang="ko-KR" b="1" dirty="0">
              <a:solidFill>
                <a:srgbClr val="333F50"/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endParaRPr lang="en-US" altLang="ko-KR" b="1" dirty="0">
              <a:solidFill>
                <a:srgbClr val="333F50"/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r>
              <a:rPr lang="en-US" altLang="ko-KR" b="1" dirty="0">
                <a:solidFill>
                  <a:srgbClr val="333F50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5. </a:t>
            </a:r>
            <a:r>
              <a:rPr lang="ko-KR" altLang="en-US" b="1" dirty="0">
                <a:solidFill>
                  <a:srgbClr val="333F50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프로그램 진행 단계</a:t>
            </a:r>
            <a:endParaRPr lang="en-US" altLang="ko-KR" b="1" dirty="0">
              <a:solidFill>
                <a:srgbClr val="333F50"/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endParaRPr lang="en-US" altLang="ko-KR" b="1" dirty="0">
              <a:solidFill>
                <a:srgbClr val="333F50"/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  <a:p>
            <a:r>
              <a:rPr lang="en-US" altLang="ko-KR" b="1" dirty="0">
                <a:solidFill>
                  <a:srgbClr val="333F50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6. </a:t>
            </a:r>
            <a:r>
              <a:rPr lang="ko-KR" altLang="en-US" b="1" dirty="0">
                <a:solidFill>
                  <a:srgbClr val="333F50"/>
                </a:solidFill>
                <a:latin typeface="한수원 한돋움OTF Bold" panose="020B0600000101010101" pitchFamily="34" charset="-127"/>
                <a:ea typeface="한수원 한돋움OTF Bold" panose="020B0600000101010101" pitchFamily="34" charset="-127"/>
              </a:rPr>
              <a:t>느낀 점과 출처</a:t>
            </a:r>
            <a:endParaRPr lang="en-US" altLang="ko-KR" b="1" dirty="0">
              <a:solidFill>
                <a:srgbClr val="333F50"/>
              </a:solidFill>
              <a:latin typeface="한수원 한돋움OTF Bold" panose="020B0600000101010101" pitchFamily="34" charset="-127"/>
              <a:ea typeface="한수원 한돋움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859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202412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진행 단계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7278F-326B-4985-B242-A0F09FD9D5EC}"/>
              </a:ext>
            </a:extLst>
          </p:cNvPr>
          <p:cNvSpPr txBox="1"/>
          <p:nvPr/>
        </p:nvSpPr>
        <p:spPr>
          <a:xfrm>
            <a:off x="1433002" y="1196377"/>
            <a:ext cx="1772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관리자 모드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B80D6E-0182-4896-9ED0-F31E8A97EAF5}"/>
              </a:ext>
            </a:extLst>
          </p:cNvPr>
          <p:cNvGrpSpPr/>
          <p:nvPr/>
        </p:nvGrpSpPr>
        <p:grpSpPr>
          <a:xfrm>
            <a:off x="1361929" y="1531992"/>
            <a:ext cx="2526171" cy="1019776"/>
            <a:chOff x="2738145" y="1744425"/>
            <a:chExt cx="2526171" cy="101977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64C9409-29D0-46EC-A5D6-02EDF2857864}"/>
                </a:ext>
              </a:extLst>
            </p:cNvPr>
            <p:cNvSpPr/>
            <p:nvPr/>
          </p:nvSpPr>
          <p:spPr>
            <a:xfrm>
              <a:off x="2738148" y="1744425"/>
              <a:ext cx="2526168" cy="1019776"/>
            </a:xfrm>
            <a:prstGeom prst="roundRect">
              <a:avLst/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150000"/>
                </a:lnSpc>
              </a:pPr>
              <a:endParaRPr lang="en-US" altLang="ko-KR" sz="1400" kern="0" dirty="0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AC3CDB-4477-4C73-ABF4-78979630F0FD}"/>
                </a:ext>
              </a:extLst>
            </p:cNvPr>
            <p:cNvSpPr txBox="1"/>
            <p:nvPr/>
          </p:nvSpPr>
          <p:spPr>
            <a:xfrm>
              <a:off x="2738145" y="1947172"/>
              <a:ext cx="2526167" cy="617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50000"/>
                </a:lnSpc>
              </a:pPr>
              <a:r>
                <a:rPr lang="en-US" altLang="ko-KR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2. </a:t>
              </a:r>
              <a:r>
                <a:rPr lang="ko-KR" altLang="en-US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음료 추가하기</a:t>
              </a:r>
              <a:endParaRPr lang="en-US" altLang="ko-KR" sz="1200" kern="0" dirty="0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 latinLnBrk="0">
                <a:lnSpc>
                  <a:spcPct val="150000"/>
                </a:lnSpc>
              </a:pPr>
              <a:r>
                <a:rPr lang="en-US" altLang="ko-KR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/ </a:t>
              </a:r>
              <a:r>
                <a:rPr lang="ko-KR" altLang="en-US" sz="1200" kern="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디저트 추가하기</a:t>
              </a:r>
              <a:endParaRPr lang="ko-KR" altLang="en-US" sz="12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6E177B1-864D-426A-AA94-076863DC5915}"/>
              </a:ext>
            </a:extLst>
          </p:cNvPr>
          <p:cNvSpPr txBox="1"/>
          <p:nvPr/>
        </p:nvSpPr>
        <p:spPr>
          <a:xfrm>
            <a:off x="4589162" y="1501982"/>
            <a:ext cx="218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mangement.java</a:t>
            </a:r>
            <a:endParaRPr lang="ko-KR" altLang="en-US" sz="1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1" name="Picture 17">
            <a:extLst>
              <a:ext uri="{FF2B5EF4-FFF2-40B4-BE49-F238E27FC236}">
                <a16:creationId xmlns:a16="http://schemas.microsoft.com/office/drawing/2014/main" id="{24917311-73BE-4496-9B1F-C642014B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133" y="2691980"/>
            <a:ext cx="2905761" cy="27605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616211-8601-4977-A4B4-C824A07D282A}"/>
              </a:ext>
            </a:extLst>
          </p:cNvPr>
          <p:cNvSpPr/>
          <p:nvPr/>
        </p:nvSpPr>
        <p:spPr>
          <a:xfrm>
            <a:off x="2202173" y="5208041"/>
            <a:ext cx="666155" cy="180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D43060-2B4D-49D1-BA2A-20D3AE04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28" y="1837597"/>
            <a:ext cx="3771900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D1D8A6-0086-404A-AFDB-62241D526E19}"/>
              </a:ext>
            </a:extLst>
          </p:cNvPr>
          <p:cNvSpPr txBox="1"/>
          <p:nvPr/>
        </p:nvSpPr>
        <p:spPr>
          <a:xfrm>
            <a:off x="4764658" y="3075445"/>
            <a:ext cx="218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DB_Conn_Query.java</a:t>
            </a:r>
            <a:endParaRPr lang="ko-KR" altLang="en-US" sz="1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49A300-2908-462B-81CA-F542A686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942" y="3495958"/>
            <a:ext cx="6257925" cy="20193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B56226C-4421-4E30-9D1A-5B4733EDA22F}"/>
              </a:ext>
            </a:extLst>
          </p:cNvPr>
          <p:cNvGrpSpPr/>
          <p:nvPr/>
        </p:nvGrpSpPr>
        <p:grpSpPr>
          <a:xfrm>
            <a:off x="7747277" y="2426466"/>
            <a:ext cx="3826769" cy="1015663"/>
            <a:chOff x="7386633" y="4882299"/>
            <a:chExt cx="3826769" cy="101566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0F97B16-910B-45AC-A59E-F70EC1681A43}"/>
                </a:ext>
              </a:extLst>
            </p:cNvPr>
            <p:cNvSpPr/>
            <p:nvPr/>
          </p:nvSpPr>
          <p:spPr>
            <a:xfrm>
              <a:off x="7540246" y="4882299"/>
              <a:ext cx="3519544" cy="1015663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marL="314960" marR="0" indent="107950" fontAlgn="base" latinLnBrk="1">
                <a:spcBef>
                  <a:spcPts val="0"/>
                </a:spcBef>
                <a:spcAft>
                  <a:spcPts val="300"/>
                </a:spcAft>
              </a:pPr>
              <a:endParaRPr lang="en-US" altLang="ko-KR" sz="1200" kern="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AF720B-670D-4AE6-A83F-AA0FEE9C2B12}"/>
                </a:ext>
              </a:extLst>
            </p:cNvPr>
            <p:cNvSpPr txBox="1"/>
            <p:nvPr/>
          </p:nvSpPr>
          <p:spPr>
            <a:xfrm>
              <a:off x="7386633" y="5045283"/>
              <a:ext cx="382676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음료 추가하기 버튼을 누르면</a:t>
              </a:r>
              <a:endParaRPr lang="en-US" altLang="ko-KR" sz="12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DB_Conn_Query.java </a:t>
              </a:r>
              <a:r>
                <a:rPr lang="ko-KR" altLang="en-US" sz="12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소스와 연동되어</a:t>
              </a:r>
              <a:endParaRPr lang="en-US" altLang="ko-KR" sz="1200" dirty="0">
                <a:solidFill>
                  <a:srgbClr val="FFD966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수행되고 </a:t>
              </a:r>
              <a:r>
                <a:rPr lang="en-US" altLang="ko-KR" sz="12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DB</a:t>
              </a:r>
              <a:r>
                <a:rPr lang="ko-KR" altLang="en-US" sz="12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가 수정됨</a:t>
              </a:r>
              <a:endParaRPr lang="en-US" altLang="ko-KR" sz="1200" dirty="0">
                <a:solidFill>
                  <a:srgbClr val="FFD966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marL="171450" indent="-171450" algn="ctr">
                <a:buFont typeface="Symbol" panose="05050102010706020507" pitchFamily="18" charset="2"/>
                <a:buChar char="Þ"/>
              </a:pPr>
              <a:endParaRPr lang="ko-KR" altLang="en-US" sz="12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pic>
        <p:nvPicPr>
          <p:cNvPr id="35" name="Picture 19">
            <a:extLst>
              <a:ext uri="{FF2B5EF4-FFF2-40B4-BE49-F238E27FC236}">
                <a16:creationId xmlns:a16="http://schemas.microsoft.com/office/drawing/2014/main" id="{FE85DAFD-E28E-4FCD-92A3-D7F8DD976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111" y="1529547"/>
            <a:ext cx="2427876" cy="12733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8" name="Picture 21">
            <a:extLst>
              <a:ext uri="{FF2B5EF4-FFF2-40B4-BE49-F238E27FC236}">
                <a16:creationId xmlns:a16="http://schemas.microsoft.com/office/drawing/2014/main" id="{A3616807-340D-44D8-8AD0-FC94C28A2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111" y="2893993"/>
            <a:ext cx="2187023" cy="255856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90FCA2A-776E-46F8-A8B2-BAB3A6BB1DFC}"/>
              </a:ext>
            </a:extLst>
          </p:cNvPr>
          <p:cNvSpPr/>
          <p:nvPr/>
        </p:nvSpPr>
        <p:spPr>
          <a:xfrm>
            <a:off x="4713815" y="5138828"/>
            <a:ext cx="666155" cy="1800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C69A581-9B97-4359-A147-A6403EA4CF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6" b="98438" l="977" r="97852">
                        <a14:foregroundMark x1="41406" y1="9570" x2="41406" y2="9570"/>
                        <a14:foregroundMark x1="57617" y1="13086" x2="43555" y2="10156"/>
                        <a14:foregroundMark x1="43555" y1="10156" x2="22656" y2="16016"/>
                        <a14:foregroundMark x1="22656" y1="16016" x2="20703" y2="20898"/>
                        <a14:foregroundMark x1="26563" y1="8789" x2="17969" y2="20117"/>
                        <a14:foregroundMark x1="17969" y1="20117" x2="7227" y2="54492"/>
                        <a14:foregroundMark x1="7227" y1="54492" x2="35547" y2="84375"/>
                        <a14:foregroundMark x1="35547" y1="84375" x2="75977" y2="85742"/>
                        <a14:foregroundMark x1="75977" y1="85742" x2="87695" y2="49414"/>
                        <a14:foregroundMark x1="87695" y1="49414" x2="54883" y2="14453"/>
                        <a14:foregroundMark x1="54883" y1="14453" x2="27734" y2="10352"/>
                        <a14:foregroundMark x1="91016" y1="27930" x2="88086" y2="47461"/>
                        <a14:foregroundMark x1="88086" y1="47461" x2="92969" y2="71484"/>
                        <a14:foregroundMark x1="92969" y1="71484" x2="96484" y2="36328"/>
                        <a14:foregroundMark x1="96484" y1="36328" x2="90820" y2="28320"/>
                        <a14:foregroundMark x1="90820" y1="28320" x2="90820" y2="28320"/>
                        <a14:foregroundMark x1="91406" y1="44141" x2="91406" y2="44141"/>
                        <a14:foregroundMark x1="93945" y1="45313" x2="93945" y2="45313"/>
                        <a14:foregroundMark x1="96875" y1="39844" x2="96875" y2="39844"/>
                        <a14:foregroundMark x1="96680" y1="45508" x2="96680" y2="45508"/>
                        <a14:foregroundMark x1="97852" y1="47266" x2="97852" y2="47266"/>
                        <a14:foregroundMark x1="53125" y1="586" x2="53125" y2="586"/>
                        <a14:foregroundMark x1="53320" y1="2734" x2="53320" y2="2734"/>
                        <a14:foregroundMark x1="65820" y1="26172" x2="65820" y2="26172"/>
                        <a14:foregroundMark x1="34570" y1="91016" x2="34570" y2="91016"/>
                        <a14:foregroundMark x1="50195" y1="93945" x2="50195" y2="93945"/>
                        <a14:foregroundMark x1="51563" y1="96289" x2="51563" y2="96289"/>
                        <a14:foregroundMark x1="51953" y1="97461" x2="51953" y2="97461"/>
                        <a14:foregroundMark x1="51953" y1="98438" x2="51953" y2="98438"/>
                        <a14:foregroundMark x1="977" y1="46484" x2="977" y2="46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42" y="1194645"/>
            <a:ext cx="331200" cy="3182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352EDBB-F520-4C2A-94D2-5E1F3B238B4C}"/>
              </a:ext>
            </a:extLst>
          </p:cNvPr>
          <p:cNvGrpSpPr/>
          <p:nvPr/>
        </p:nvGrpSpPr>
        <p:grpSpPr>
          <a:xfrm>
            <a:off x="6900838" y="1549737"/>
            <a:ext cx="4328160" cy="3741420"/>
            <a:chOff x="6900838" y="1549737"/>
            <a:chExt cx="4328160" cy="37414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5225BFA-E797-4A61-AEB0-5894459F9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00838" y="1549737"/>
              <a:ext cx="4328160" cy="37414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F2E855D-7178-407C-92D1-62DDA666BB03}"/>
                </a:ext>
              </a:extLst>
            </p:cNvPr>
            <p:cNvSpPr/>
            <p:nvPr/>
          </p:nvSpPr>
          <p:spPr>
            <a:xfrm>
              <a:off x="9737340" y="2567768"/>
              <a:ext cx="1117473" cy="20193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7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701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05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진행 단계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7278F-326B-4985-B242-A0F09FD9D5EC}"/>
              </a:ext>
            </a:extLst>
          </p:cNvPr>
          <p:cNvSpPr txBox="1"/>
          <p:nvPr/>
        </p:nvSpPr>
        <p:spPr>
          <a:xfrm>
            <a:off x="1433002" y="1196377"/>
            <a:ext cx="1772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관리자 모드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5B80D6E-0182-4896-9ED0-F31E8A97EAF5}"/>
              </a:ext>
            </a:extLst>
          </p:cNvPr>
          <p:cNvGrpSpPr/>
          <p:nvPr/>
        </p:nvGrpSpPr>
        <p:grpSpPr>
          <a:xfrm>
            <a:off x="1361932" y="1531992"/>
            <a:ext cx="2526168" cy="1019776"/>
            <a:chOff x="2738148" y="1744425"/>
            <a:chExt cx="2526168" cy="1019776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64C9409-29D0-46EC-A5D6-02EDF2857864}"/>
                </a:ext>
              </a:extLst>
            </p:cNvPr>
            <p:cNvSpPr/>
            <p:nvPr/>
          </p:nvSpPr>
          <p:spPr>
            <a:xfrm>
              <a:off x="2738148" y="1744425"/>
              <a:ext cx="2526168" cy="1019776"/>
            </a:xfrm>
            <a:prstGeom prst="roundRect">
              <a:avLst/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150000"/>
                </a:lnSpc>
              </a:pPr>
              <a:endParaRPr lang="en-US" altLang="ko-KR" sz="1400" kern="0" dirty="0">
                <a:solidFill>
                  <a:schemeClr val="tx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AC3CDB-4477-4C73-ABF4-78979630F0FD}"/>
                </a:ext>
              </a:extLst>
            </p:cNvPr>
            <p:cNvSpPr txBox="1"/>
            <p:nvPr/>
          </p:nvSpPr>
          <p:spPr>
            <a:xfrm>
              <a:off x="2738148" y="2050030"/>
              <a:ext cx="2526167" cy="340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50000"/>
                </a:lnSpc>
              </a:pPr>
              <a:r>
                <a:rPr lang="en-US" altLang="ko-KR" sz="12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3. </a:t>
              </a:r>
              <a:r>
                <a:rPr lang="ko-KR" altLang="en-US" sz="1200" dirty="0"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재고 추가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6E177B1-864D-426A-AA94-076863DC5915}"/>
              </a:ext>
            </a:extLst>
          </p:cNvPr>
          <p:cNvSpPr txBox="1"/>
          <p:nvPr/>
        </p:nvSpPr>
        <p:spPr>
          <a:xfrm>
            <a:off x="4589162" y="1501982"/>
            <a:ext cx="218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mangement.java</a:t>
            </a:r>
            <a:endParaRPr lang="ko-KR" altLang="en-US" sz="1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27" name="Picture 24">
            <a:extLst>
              <a:ext uri="{FF2B5EF4-FFF2-40B4-BE49-F238E27FC236}">
                <a16:creationId xmlns:a16="http://schemas.microsoft.com/office/drawing/2014/main" id="{C3CE4D76-2141-42F9-84C7-444AE700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22" y="2692659"/>
            <a:ext cx="3030583" cy="26953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C5A8B0-1B22-4958-A704-2F27E4978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65" y="1826254"/>
            <a:ext cx="3571875" cy="12763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333E04-B828-4B93-B4DA-4FB97E2B74D7}"/>
              </a:ext>
            </a:extLst>
          </p:cNvPr>
          <p:cNvSpPr txBox="1"/>
          <p:nvPr/>
        </p:nvSpPr>
        <p:spPr>
          <a:xfrm>
            <a:off x="4764658" y="3365149"/>
            <a:ext cx="2187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 DB_Conn_Query.java</a:t>
            </a:r>
            <a:endParaRPr lang="ko-KR" altLang="en-US" sz="1400" dirty="0"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1314FEF-1784-4A34-9B68-F4BEB8397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58" y="3755397"/>
            <a:ext cx="6296025" cy="203835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0BC1FD39-7A88-4EC7-B659-136DD2590ACB}"/>
              </a:ext>
            </a:extLst>
          </p:cNvPr>
          <p:cNvGrpSpPr/>
          <p:nvPr/>
        </p:nvGrpSpPr>
        <p:grpSpPr>
          <a:xfrm>
            <a:off x="7850041" y="2611267"/>
            <a:ext cx="3826769" cy="1178647"/>
            <a:chOff x="7386633" y="4882299"/>
            <a:chExt cx="3826769" cy="1178647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44F77CC-7C12-43D3-A8C8-6BB79FFB841B}"/>
                </a:ext>
              </a:extLst>
            </p:cNvPr>
            <p:cNvSpPr/>
            <p:nvPr/>
          </p:nvSpPr>
          <p:spPr>
            <a:xfrm>
              <a:off x="7540246" y="4882299"/>
              <a:ext cx="3519544" cy="1015663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marL="314960" marR="0" indent="107950" fontAlgn="base" latinLnBrk="1">
                <a:spcBef>
                  <a:spcPts val="0"/>
                </a:spcBef>
                <a:spcAft>
                  <a:spcPts val="300"/>
                </a:spcAft>
              </a:pPr>
              <a:endParaRPr lang="en-US" altLang="ko-KR" sz="1200" kern="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096FF7-85E3-4625-84E4-4CB1DA7E4101}"/>
                </a:ext>
              </a:extLst>
            </p:cNvPr>
            <p:cNvSpPr txBox="1"/>
            <p:nvPr/>
          </p:nvSpPr>
          <p:spPr>
            <a:xfrm>
              <a:off x="7386633" y="5045283"/>
              <a:ext cx="3826769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재고 추가하기 버튼을 누르면</a:t>
              </a:r>
              <a:endParaRPr lang="en-US" altLang="ko-KR" sz="12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모두 최대 개수인 </a:t>
              </a:r>
              <a:r>
                <a:rPr lang="en-US" altLang="ko-KR" sz="12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50</a:t>
              </a:r>
              <a:r>
                <a:rPr lang="ko-KR" altLang="en-US" sz="12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개로 꽉 채워지고</a:t>
              </a:r>
              <a:endParaRPr lang="en-US" altLang="ko-KR" sz="12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DB</a:t>
              </a:r>
              <a:r>
                <a:rPr lang="ko-KR" altLang="en-US" sz="12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가 디저트 품목 모두 </a:t>
              </a:r>
              <a:r>
                <a:rPr lang="en-US" altLang="ko-KR" sz="12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50</a:t>
              </a:r>
              <a:r>
                <a:rPr lang="ko-KR" altLang="en-US" sz="1200" dirty="0">
                  <a:solidFill>
                    <a:srgbClr val="FFD966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개로 수정됨</a:t>
              </a:r>
              <a:endParaRPr lang="en-US" altLang="ko-KR" sz="1200" dirty="0">
                <a:solidFill>
                  <a:srgbClr val="FFD966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endParaRPr lang="ko-KR" altLang="en-US" sz="12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81FAE61-C5BC-45C0-990E-50ADC3711EC3}"/>
              </a:ext>
            </a:extLst>
          </p:cNvPr>
          <p:cNvSpPr/>
          <p:nvPr/>
        </p:nvSpPr>
        <p:spPr>
          <a:xfrm>
            <a:off x="3044482" y="4159725"/>
            <a:ext cx="432050" cy="3217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</a:pPr>
            <a:endParaRPr lang="ko-KR" altLang="en-US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F0A022-47B8-4E17-8A34-058CF99DF818}"/>
              </a:ext>
            </a:extLst>
          </p:cNvPr>
          <p:cNvGrpSpPr/>
          <p:nvPr/>
        </p:nvGrpSpPr>
        <p:grpSpPr>
          <a:xfrm>
            <a:off x="4321628" y="2107299"/>
            <a:ext cx="3384870" cy="2515699"/>
            <a:chOff x="4321628" y="2107299"/>
            <a:chExt cx="3384870" cy="2515699"/>
          </a:xfrm>
        </p:grpSpPr>
        <p:pic>
          <p:nvPicPr>
            <p:cNvPr id="42" name="Picture 29">
              <a:extLst>
                <a:ext uri="{FF2B5EF4-FFF2-40B4-BE49-F238E27FC236}">
                  <a16:creationId xmlns:a16="http://schemas.microsoft.com/office/drawing/2014/main" id="{73CBE921-7043-4E97-A489-FFE68D353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1628" y="2107299"/>
              <a:ext cx="3384870" cy="2515699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56F48EC-20D8-451F-9C0A-B08F2D53717F}"/>
                </a:ext>
              </a:extLst>
            </p:cNvPr>
            <p:cNvSpPr/>
            <p:nvPr/>
          </p:nvSpPr>
          <p:spPr>
            <a:xfrm>
              <a:off x="4930652" y="3717716"/>
              <a:ext cx="220770" cy="2472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E4B520F-F14B-4493-A8F5-31C62B596D36}"/>
                </a:ext>
              </a:extLst>
            </p:cNvPr>
            <p:cNvSpPr/>
            <p:nvPr/>
          </p:nvSpPr>
          <p:spPr>
            <a:xfrm>
              <a:off x="5848067" y="3707883"/>
              <a:ext cx="220770" cy="2472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30ACBBE-8644-4C5D-AD77-A58772D7D85C}"/>
                </a:ext>
              </a:extLst>
            </p:cNvPr>
            <p:cNvSpPr/>
            <p:nvPr/>
          </p:nvSpPr>
          <p:spPr>
            <a:xfrm>
              <a:off x="7060334" y="3696495"/>
              <a:ext cx="220770" cy="2472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64FAE4B1-305B-4711-BBF7-0CFABCE3F1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86" b="98438" l="977" r="97852">
                        <a14:foregroundMark x1="41406" y1="9570" x2="41406" y2="9570"/>
                        <a14:foregroundMark x1="57617" y1="13086" x2="43555" y2="10156"/>
                        <a14:foregroundMark x1="43555" y1="10156" x2="22656" y2="16016"/>
                        <a14:foregroundMark x1="22656" y1="16016" x2="20703" y2="20898"/>
                        <a14:foregroundMark x1="26563" y1="8789" x2="17969" y2="20117"/>
                        <a14:foregroundMark x1="17969" y1="20117" x2="7227" y2="54492"/>
                        <a14:foregroundMark x1="7227" y1="54492" x2="35547" y2="84375"/>
                        <a14:foregroundMark x1="35547" y1="84375" x2="75977" y2="85742"/>
                        <a14:foregroundMark x1="75977" y1="85742" x2="87695" y2="49414"/>
                        <a14:foregroundMark x1="87695" y1="49414" x2="54883" y2="14453"/>
                        <a14:foregroundMark x1="54883" y1="14453" x2="27734" y2="10352"/>
                        <a14:foregroundMark x1="91016" y1="27930" x2="88086" y2="47461"/>
                        <a14:foregroundMark x1="88086" y1="47461" x2="92969" y2="71484"/>
                        <a14:foregroundMark x1="92969" y1="71484" x2="96484" y2="36328"/>
                        <a14:foregroundMark x1="96484" y1="36328" x2="90820" y2="28320"/>
                        <a14:foregroundMark x1="90820" y1="28320" x2="90820" y2="28320"/>
                        <a14:foregroundMark x1="91406" y1="44141" x2="91406" y2="44141"/>
                        <a14:foregroundMark x1="93945" y1="45313" x2="93945" y2="45313"/>
                        <a14:foregroundMark x1="96875" y1="39844" x2="96875" y2="39844"/>
                        <a14:foregroundMark x1="96680" y1="45508" x2="96680" y2="45508"/>
                        <a14:foregroundMark x1="97852" y1="47266" x2="97852" y2="47266"/>
                        <a14:foregroundMark x1="53125" y1="586" x2="53125" y2="586"/>
                        <a14:foregroundMark x1="53320" y1="2734" x2="53320" y2="2734"/>
                        <a14:foregroundMark x1="65820" y1="26172" x2="65820" y2="26172"/>
                        <a14:foregroundMark x1="34570" y1="91016" x2="34570" y2="91016"/>
                        <a14:foregroundMark x1="50195" y1="93945" x2="50195" y2="93945"/>
                        <a14:foregroundMark x1="51563" y1="96289" x2="51563" y2="96289"/>
                        <a14:foregroundMark x1="51953" y1="97461" x2="51953" y2="97461"/>
                        <a14:foregroundMark x1="51953" y1="98438" x2="51953" y2="98438"/>
                        <a14:foregroundMark x1="977" y1="46484" x2="977" y2="46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42" y="1194645"/>
            <a:ext cx="331200" cy="31829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2CC3522-1330-4B61-A230-106462A4359E}"/>
              </a:ext>
            </a:extLst>
          </p:cNvPr>
          <p:cNvGrpSpPr/>
          <p:nvPr/>
        </p:nvGrpSpPr>
        <p:grpSpPr>
          <a:xfrm>
            <a:off x="7943026" y="2177818"/>
            <a:ext cx="2697480" cy="2217420"/>
            <a:chOff x="7943026" y="2177818"/>
            <a:chExt cx="2697480" cy="2217420"/>
          </a:xfrm>
        </p:grpSpPr>
        <p:pic>
          <p:nvPicPr>
            <p:cNvPr id="43" name="Picture 31">
              <a:extLst>
                <a:ext uri="{FF2B5EF4-FFF2-40B4-BE49-F238E27FC236}">
                  <a16:creationId xmlns:a16="http://schemas.microsoft.com/office/drawing/2014/main" id="{AA4D031A-2072-4E7A-8580-123651AB9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43026" y="2177818"/>
              <a:ext cx="2697480" cy="221742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7DC6974-B1CB-42CA-98CD-7DF981542443}"/>
                </a:ext>
              </a:extLst>
            </p:cNvPr>
            <p:cNvSpPr/>
            <p:nvPr/>
          </p:nvSpPr>
          <p:spPr>
            <a:xfrm>
              <a:off x="9582372" y="2692659"/>
              <a:ext cx="603847" cy="15870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28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701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06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782648" y="638464"/>
            <a:ext cx="462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0404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프로그램을 만들며 느낀 점</a:t>
            </a:r>
            <a:r>
              <a:rPr lang="en-US" altLang="ko-KR" sz="2400" dirty="0">
                <a:solidFill>
                  <a:srgbClr val="40404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40404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출처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454A3F-808C-44EC-A8EC-B7B173D7DC62}"/>
              </a:ext>
            </a:extLst>
          </p:cNvPr>
          <p:cNvGrpSpPr/>
          <p:nvPr/>
        </p:nvGrpSpPr>
        <p:grpSpPr>
          <a:xfrm>
            <a:off x="1717896" y="1954079"/>
            <a:ext cx="8756202" cy="3202704"/>
            <a:chOff x="1890453" y="1934415"/>
            <a:chExt cx="8756202" cy="3202704"/>
          </a:xfrm>
        </p:grpSpPr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CBD6564E-6E59-4B18-BEF9-05C321B05F22}"/>
                </a:ext>
              </a:extLst>
            </p:cNvPr>
            <p:cNvSpPr/>
            <p:nvPr/>
          </p:nvSpPr>
          <p:spPr>
            <a:xfrm>
              <a:off x="2877264" y="2094813"/>
              <a:ext cx="7741573" cy="584775"/>
            </a:xfrm>
            <a:prstGeom prst="wedgeRoundRectCallout">
              <a:avLst>
                <a:gd name="adj1" fmla="val -35162"/>
                <a:gd name="adj2" fmla="val 78783"/>
                <a:gd name="adj3" fmla="val 16667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F3F0E5C-2CB6-4B7B-9974-48C5CB41B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7265" y="2021226"/>
              <a:ext cx="726376" cy="726376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4F75761-DC2C-40E5-BF31-980E81269CCC}"/>
                </a:ext>
              </a:extLst>
            </p:cNvPr>
            <p:cNvSpPr/>
            <p:nvPr/>
          </p:nvSpPr>
          <p:spPr>
            <a:xfrm>
              <a:off x="1890454" y="1934415"/>
              <a:ext cx="900000" cy="900000"/>
            </a:xfrm>
            <a:prstGeom prst="ellipse">
              <a:avLst/>
            </a:prstGeom>
            <a:noFill/>
            <a:ln w="15875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37EFCE1-587C-4A7E-BED3-1DE2B608C3C1}"/>
                </a:ext>
              </a:extLst>
            </p:cNvPr>
            <p:cNvGrpSpPr/>
            <p:nvPr/>
          </p:nvGrpSpPr>
          <p:grpSpPr>
            <a:xfrm>
              <a:off x="9715120" y="3060333"/>
              <a:ext cx="900000" cy="900000"/>
              <a:chOff x="6391723" y="2527825"/>
              <a:chExt cx="900000" cy="900000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1C0D08C-ADC7-48EE-A1BE-58FF427A3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9675" y="2608075"/>
                <a:ext cx="726376" cy="726376"/>
              </a:xfrm>
              <a:prstGeom prst="rect">
                <a:avLst/>
              </a:prstGeom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7F770D01-B761-4DE8-9F60-0AF83BE26CDC}"/>
                  </a:ext>
                </a:extLst>
              </p:cNvPr>
              <p:cNvSpPr/>
              <p:nvPr/>
            </p:nvSpPr>
            <p:spPr>
              <a:xfrm>
                <a:off x="6391723" y="2527825"/>
                <a:ext cx="900000" cy="900000"/>
              </a:xfrm>
              <a:prstGeom prst="ellipse">
                <a:avLst/>
              </a:prstGeom>
              <a:noFill/>
              <a:ln w="158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5F169EC-B1B1-47A1-9392-84DA288469BB}"/>
                </a:ext>
              </a:extLst>
            </p:cNvPr>
            <p:cNvGrpSpPr/>
            <p:nvPr/>
          </p:nvGrpSpPr>
          <p:grpSpPr>
            <a:xfrm>
              <a:off x="1890453" y="4237119"/>
              <a:ext cx="900000" cy="900000"/>
              <a:chOff x="8008355" y="2524621"/>
              <a:chExt cx="900000" cy="9000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C78E9B9-DA0E-471A-8BC6-E3F4CB9706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5168" y="2592027"/>
                <a:ext cx="726376" cy="726376"/>
              </a:xfrm>
              <a:prstGeom prst="rect">
                <a:avLst/>
              </a:prstGeom>
            </p:spPr>
          </p:pic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9098EBB-446D-41C4-BAD9-FD12F3F6A1F3}"/>
                  </a:ext>
                </a:extLst>
              </p:cNvPr>
              <p:cNvSpPr/>
              <p:nvPr/>
            </p:nvSpPr>
            <p:spPr>
              <a:xfrm>
                <a:off x="8008355" y="2524621"/>
                <a:ext cx="900000" cy="900000"/>
              </a:xfrm>
              <a:prstGeom prst="ellipse">
                <a:avLst/>
              </a:prstGeom>
              <a:noFill/>
              <a:ln w="15875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4DCCBC-10C4-4D2F-A464-8C6C03B5CFC1}"/>
                </a:ext>
              </a:extLst>
            </p:cNvPr>
            <p:cNvSpPr txBox="1"/>
            <p:nvPr/>
          </p:nvSpPr>
          <p:spPr>
            <a:xfrm>
              <a:off x="3202486" y="2231956"/>
              <a:ext cx="6962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자바 코드를 사용하여 실생활에 사용하고 있는 프로그램을 구현해 볼 기회가 있어 좋았다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26" name="말풍선: 모서리가 둥근 사각형 25">
              <a:extLst>
                <a:ext uri="{FF2B5EF4-FFF2-40B4-BE49-F238E27FC236}">
                  <a16:creationId xmlns:a16="http://schemas.microsoft.com/office/drawing/2014/main" id="{9E7FDBD0-809B-4206-8F77-59C049EA9387}"/>
                </a:ext>
              </a:extLst>
            </p:cNvPr>
            <p:cNvSpPr/>
            <p:nvPr/>
          </p:nvSpPr>
          <p:spPr>
            <a:xfrm flipH="1">
              <a:off x="1977263" y="3219302"/>
              <a:ext cx="7652184" cy="584775"/>
            </a:xfrm>
            <a:prstGeom prst="wedgeRoundRectCallout">
              <a:avLst>
                <a:gd name="adj1" fmla="val -35376"/>
                <a:gd name="adj2" fmla="val 70376"/>
                <a:gd name="adj3" fmla="val 16667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15D58F-0D0D-47DD-B811-A1F702479ABB}"/>
                </a:ext>
              </a:extLst>
            </p:cNvPr>
            <p:cNvSpPr txBox="1"/>
            <p:nvPr/>
          </p:nvSpPr>
          <p:spPr>
            <a:xfrm flipH="1">
              <a:off x="2302485" y="3356445"/>
              <a:ext cx="67628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코드와 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GUI 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환경을 같이 프로그래밍 해보면서 진짜 프로그램을 만드는 기분이었다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28" name="말풍선: 모서리가 둥근 사각형 27">
              <a:extLst>
                <a:ext uri="{FF2B5EF4-FFF2-40B4-BE49-F238E27FC236}">
                  <a16:creationId xmlns:a16="http://schemas.microsoft.com/office/drawing/2014/main" id="{472712BC-9042-4AA0-AE73-849D3DEDD20C}"/>
                </a:ext>
              </a:extLst>
            </p:cNvPr>
            <p:cNvSpPr/>
            <p:nvPr/>
          </p:nvSpPr>
          <p:spPr>
            <a:xfrm>
              <a:off x="2877264" y="4393353"/>
              <a:ext cx="7769391" cy="584775"/>
            </a:xfrm>
            <a:prstGeom prst="wedgeRoundRectCallout">
              <a:avLst>
                <a:gd name="adj1" fmla="val -34366"/>
                <a:gd name="adj2" fmla="val 78783"/>
                <a:gd name="adj3" fmla="val 16667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D1BF21-8CD2-4DFE-94C2-C87B9C1620AB}"/>
                </a:ext>
              </a:extLst>
            </p:cNvPr>
            <p:cNvSpPr txBox="1"/>
            <p:nvPr/>
          </p:nvSpPr>
          <p:spPr>
            <a:xfrm>
              <a:off x="2936256" y="4530496"/>
              <a:ext cx="76825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책에는 나와있지 않은 </a:t>
              </a:r>
              <a:r>
                <a:rPr lang="en-US" altLang="ko-KR" sz="1400" dirty="0" err="1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CardLayout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() </a:t>
              </a:r>
              <a:r>
                <a:rPr lang="ko-KR" altLang="en-US" sz="14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기능 등을 사용해 보면서 스스로 실력이 는 것 같아 좋았다</a:t>
              </a:r>
              <a:r>
                <a:rPr lang="en-US" altLang="ko-KR" sz="1400" dirty="0">
                  <a:solidFill>
                    <a:schemeClr val="bg1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.</a:t>
              </a:r>
              <a:endParaRPr lang="ko-KR" altLang="en-US" sz="1400" dirty="0">
                <a:solidFill>
                  <a:schemeClr val="bg1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802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701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07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782648" y="638464"/>
            <a:ext cx="4626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0404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프로그램을 만들며 느낀 점</a:t>
            </a:r>
            <a:r>
              <a:rPr lang="en-US" altLang="ko-KR" sz="2400" dirty="0">
                <a:solidFill>
                  <a:srgbClr val="40404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sz="2400" dirty="0">
                <a:solidFill>
                  <a:srgbClr val="40404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출처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AB13AC-C678-4929-A0E7-70293F0807D3}"/>
              </a:ext>
            </a:extLst>
          </p:cNvPr>
          <p:cNvGrpSpPr/>
          <p:nvPr/>
        </p:nvGrpSpPr>
        <p:grpSpPr>
          <a:xfrm>
            <a:off x="2635935" y="1805332"/>
            <a:ext cx="6920123" cy="3607955"/>
            <a:chOff x="2635934" y="1964810"/>
            <a:chExt cx="6920123" cy="3607955"/>
          </a:xfrm>
        </p:grpSpPr>
        <p:sp>
          <p:nvSpPr>
            <p:cNvPr id="21" name="모서리가 둥근 직사각형 30">
              <a:extLst>
                <a:ext uri="{FF2B5EF4-FFF2-40B4-BE49-F238E27FC236}">
                  <a16:creationId xmlns:a16="http://schemas.microsoft.com/office/drawing/2014/main" id="{CD15FC83-7F4E-497D-91F1-A6D59A7E99B7}"/>
                </a:ext>
              </a:extLst>
            </p:cNvPr>
            <p:cNvSpPr/>
            <p:nvPr/>
          </p:nvSpPr>
          <p:spPr>
            <a:xfrm>
              <a:off x="2635936" y="1964810"/>
              <a:ext cx="6920121" cy="36982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http://www.koreaes.com/news/articleView.html?idxno=359785 </a:t>
              </a:r>
            </a:p>
          </p:txBody>
        </p:sp>
        <p:sp>
          <p:nvSpPr>
            <p:cNvPr id="22" name="모서리가 둥근 직사각형 30">
              <a:extLst>
                <a:ext uri="{FF2B5EF4-FFF2-40B4-BE49-F238E27FC236}">
                  <a16:creationId xmlns:a16="http://schemas.microsoft.com/office/drawing/2014/main" id="{E4F6D311-DC5F-41E8-8CA9-E4CD5133AC06}"/>
                </a:ext>
              </a:extLst>
            </p:cNvPr>
            <p:cNvSpPr/>
            <p:nvPr/>
          </p:nvSpPr>
          <p:spPr>
            <a:xfrm>
              <a:off x="2635936" y="2504319"/>
              <a:ext cx="6920121" cy="36982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https://www.sedaily.com/NewsVIew/1VE4GVT77Q</a:t>
              </a:r>
            </a:p>
          </p:txBody>
        </p:sp>
        <p:sp>
          <p:nvSpPr>
            <p:cNvPr id="23" name="모서리가 둥근 직사각형 30">
              <a:extLst>
                <a:ext uri="{FF2B5EF4-FFF2-40B4-BE49-F238E27FC236}">
                  <a16:creationId xmlns:a16="http://schemas.microsoft.com/office/drawing/2014/main" id="{9557344D-B6C5-46A0-97F7-F79906BA4EB2}"/>
                </a:ext>
              </a:extLst>
            </p:cNvPr>
            <p:cNvSpPr/>
            <p:nvPr/>
          </p:nvSpPr>
          <p:spPr>
            <a:xfrm>
              <a:off x="2635936" y="3043828"/>
              <a:ext cx="6920121" cy="36982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키오스크 확산이 외식업 고용에 미치는 영향</a:t>
              </a:r>
              <a:r>
                <a:rPr lang="en-US" altLang="ko-KR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kern="0" spc="0" dirty="0" err="1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조준모</a:t>
              </a:r>
              <a:r>
                <a:rPr lang="en-US" altLang="ko-KR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2020</a:t>
              </a:r>
              <a:endParaRPr lang="ko-KR" altLang="en-US" sz="1200" kern="0" spc="0" dirty="0">
                <a:solidFill>
                  <a:srgbClr val="333F5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25" name="모서리가 둥근 직사각형 30">
              <a:extLst>
                <a:ext uri="{FF2B5EF4-FFF2-40B4-BE49-F238E27FC236}">
                  <a16:creationId xmlns:a16="http://schemas.microsoft.com/office/drawing/2014/main" id="{C0593395-D110-4774-8A9A-485BA4E3381D}"/>
                </a:ext>
              </a:extLst>
            </p:cNvPr>
            <p:cNvSpPr/>
            <p:nvPr/>
          </p:nvSpPr>
          <p:spPr>
            <a:xfrm>
              <a:off x="2635936" y="3583337"/>
              <a:ext cx="6920121" cy="36982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https://m.blog.naver.com/rain483/220736475706 - </a:t>
              </a:r>
              <a:r>
                <a:rPr lang="ko-KR" altLang="en-US" sz="1200" kern="0" spc="0" dirty="0" err="1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메세지다이얼로그</a:t>
              </a:r>
              <a:endParaRPr lang="ko-KR" altLang="en-US" sz="1200" kern="0" spc="0" dirty="0">
                <a:solidFill>
                  <a:srgbClr val="333F5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30" name="모서리가 둥근 직사각형 30">
              <a:extLst>
                <a:ext uri="{FF2B5EF4-FFF2-40B4-BE49-F238E27FC236}">
                  <a16:creationId xmlns:a16="http://schemas.microsoft.com/office/drawing/2014/main" id="{12258694-F2AE-4D3E-8FD6-9ABFB07DB48A}"/>
                </a:ext>
              </a:extLst>
            </p:cNvPr>
            <p:cNvSpPr/>
            <p:nvPr/>
          </p:nvSpPr>
          <p:spPr>
            <a:xfrm>
              <a:off x="2635936" y="4118474"/>
              <a:ext cx="6920121" cy="36982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https://hianna.tistory.com/551 - </a:t>
              </a:r>
              <a:r>
                <a:rPr lang="en-US" altLang="ko-KR" sz="1200" kern="0" spc="0" dirty="0" err="1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Arraylist</a:t>
              </a:r>
              <a:r>
                <a:rPr lang="en-US" altLang="ko-KR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</a:t>
              </a:r>
              <a:r>
                <a:rPr lang="ko-KR" altLang="en-US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사용</a:t>
              </a: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A7772D59-7FD2-409E-AD8B-92F77C20AEFA}"/>
                </a:ext>
              </a:extLst>
            </p:cNvPr>
            <p:cNvSpPr/>
            <p:nvPr/>
          </p:nvSpPr>
          <p:spPr>
            <a:xfrm>
              <a:off x="2635935" y="4653611"/>
              <a:ext cx="6920121" cy="36982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https://oyeahhh.tistory.com/95 - </a:t>
              </a:r>
              <a:r>
                <a:rPr lang="ko-KR" altLang="en-US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객체 </a:t>
              </a:r>
              <a:r>
                <a:rPr lang="ko-KR" altLang="en-US" sz="1200" kern="0" spc="0" dirty="0" err="1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형변환</a:t>
              </a:r>
              <a:endParaRPr lang="ko-KR" altLang="en-US" sz="1200" kern="0" spc="0" dirty="0">
                <a:solidFill>
                  <a:srgbClr val="333F5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32" name="모서리가 둥근 직사각형 30">
              <a:extLst>
                <a:ext uri="{FF2B5EF4-FFF2-40B4-BE49-F238E27FC236}">
                  <a16:creationId xmlns:a16="http://schemas.microsoft.com/office/drawing/2014/main" id="{A6BB4C9C-E81A-4062-B02C-55B6CC38750E}"/>
                </a:ext>
              </a:extLst>
            </p:cNvPr>
            <p:cNvSpPr/>
            <p:nvPr/>
          </p:nvSpPr>
          <p:spPr>
            <a:xfrm>
              <a:off x="2635934" y="5202936"/>
              <a:ext cx="6920121" cy="369829"/>
            </a:xfrm>
            <a:prstGeom prst="roundRect">
              <a:avLst>
                <a:gd name="adj" fmla="val 50000"/>
              </a:avLst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fontAlgn="base" latinLnBrk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기타 명령어 </a:t>
              </a:r>
              <a:r>
                <a:rPr lang="en-US" altLang="ko-KR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- </a:t>
              </a:r>
              <a:r>
                <a:rPr lang="ko-KR" altLang="en-US" sz="1200" kern="0" spc="0" dirty="0" err="1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명품자바</a:t>
              </a:r>
              <a:endParaRPr lang="ko-KR" altLang="en-US" sz="1200" kern="0" spc="0" dirty="0">
                <a:solidFill>
                  <a:srgbClr val="333F5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05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701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58662-27E0-43B4-BE59-5205A27E9881}"/>
              </a:ext>
            </a:extLst>
          </p:cNvPr>
          <p:cNvSpPr txBox="1"/>
          <p:nvPr/>
        </p:nvSpPr>
        <p:spPr>
          <a:xfrm>
            <a:off x="5176220" y="3044279"/>
            <a:ext cx="1839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333F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Q&amp;A</a:t>
            </a:r>
            <a:endParaRPr lang="ko-KR" altLang="en-US" sz="4000" dirty="0">
              <a:solidFill>
                <a:srgbClr val="333F5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3033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701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58662-27E0-43B4-BE59-5205A27E9881}"/>
              </a:ext>
            </a:extLst>
          </p:cNvPr>
          <p:cNvSpPr txBox="1"/>
          <p:nvPr/>
        </p:nvSpPr>
        <p:spPr>
          <a:xfrm>
            <a:off x="4600994" y="3044279"/>
            <a:ext cx="2990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333F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r>
              <a:rPr lang="en-US" altLang="ko-KR" sz="3600" dirty="0">
                <a:solidFill>
                  <a:srgbClr val="333F5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  <a:endParaRPr lang="ko-KR" altLang="en-US" sz="3600" dirty="0">
              <a:solidFill>
                <a:srgbClr val="333F5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461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01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팀원 소개 및 개발 추진 일정</a:t>
            </a:r>
            <a:endParaRPr lang="ko-KR" altLang="en-US" sz="2400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EC8BEB93-9944-458F-A162-7AC9B3400F8A}"/>
              </a:ext>
            </a:extLst>
          </p:cNvPr>
          <p:cNvGrpSpPr/>
          <p:nvPr/>
        </p:nvGrpSpPr>
        <p:grpSpPr>
          <a:xfrm>
            <a:off x="1540584" y="2524621"/>
            <a:ext cx="9110828" cy="2737148"/>
            <a:chOff x="1543190" y="2435642"/>
            <a:chExt cx="9110828" cy="273714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4EF07CA-D1E0-496C-A959-4DF047BA2E63}"/>
                </a:ext>
              </a:extLst>
            </p:cNvPr>
            <p:cNvGrpSpPr/>
            <p:nvPr/>
          </p:nvGrpSpPr>
          <p:grpSpPr>
            <a:xfrm>
              <a:off x="1543190" y="2435642"/>
              <a:ext cx="1157407" cy="2737148"/>
              <a:chOff x="1559777" y="2438847"/>
              <a:chExt cx="1157407" cy="2737148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AB58D0FF-8024-43E1-9005-0ACC6A393981}"/>
                  </a:ext>
                </a:extLst>
              </p:cNvPr>
              <p:cNvGrpSpPr/>
              <p:nvPr/>
            </p:nvGrpSpPr>
            <p:grpSpPr>
              <a:xfrm>
                <a:off x="1690766" y="2438847"/>
                <a:ext cx="900000" cy="900000"/>
                <a:chOff x="1746790" y="2774137"/>
                <a:chExt cx="758285" cy="758285"/>
              </a:xfrm>
            </p:grpSpPr>
            <p:pic>
              <p:nvPicPr>
                <p:cNvPr id="10" name="그림 9">
                  <a:extLst>
                    <a:ext uri="{FF2B5EF4-FFF2-40B4-BE49-F238E27FC236}">
                      <a16:creationId xmlns:a16="http://schemas.microsoft.com/office/drawing/2014/main" id="{7E90937B-CD71-498E-975A-9A347E9CDE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9932" y="2847279"/>
                  <a:ext cx="612000" cy="612000"/>
                </a:xfrm>
                <a:prstGeom prst="rect">
                  <a:avLst/>
                </a:prstGeom>
              </p:spPr>
            </p:pic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95FF8AF-8AC2-4B97-8F0F-A7C21F5F0F61}"/>
                    </a:ext>
                  </a:extLst>
                </p:cNvPr>
                <p:cNvSpPr/>
                <p:nvPr/>
              </p:nvSpPr>
              <p:spPr>
                <a:xfrm>
                  <a:off x="1746790" y="2774137"/>
                  <a:ext cx="758285" cy="758285"/>
                </a:xfrm>
                <a:prstGeom prst="ellipse">
                  <a:avLst/>
                </a:prstGeom>
                <a:noFill/>
                <a:ln w="15875">
                  <a:solidFill>
                    <a:srgbClr val="333F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56D077-BC2D-4374-BD1C-B818D25BD443}"/>
                  </a:ext>
                </a:extLst>
              </p:cNvPr>
              <p:cNvSpPr txBox="1"/>
              <p:nvPr/>
            </p:nvSpPr>
            <p:spPr>
              <a:xfrm>
                <a:off x="1559777" y="3329336"/>
                <a:ext cx="1157407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7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박창주</a:t>
                </a:r>
                <a:endParaRPr lang="en-US" altLang="ko-KR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팀장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595959"/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보고서 작성</a:t>
                </a:r>
                <a:endParaRPr lang="en-US" altLang="ko-KR" sz="1200" dirty="0">
                  <a:solidFill>
                    <a:srgbClr val="595959"/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rgbClr val="595959"/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소스코드 작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성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데이터베이스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파일 제작</a:t>
                </a:r>
                <a:endParaRPr lang="en-US" altLang="ko-KR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F379EB7C-4800-4753-B30A-21DCFC78BA7E}"/>
                </a:ext>
              </a:extLst>
            </p:cNvPr>
            <p:cNvGrpSpPr/>
            <p:nvPr/>
          </p:nvGrpSpPr>
          <p:grpSpPr>
            <a:xfrm>
              <a:off x="3030074" y="2438846"/>
              <a:ext cx="1157407" cy="2460149"/>
              <a:chOff x="3142784" y="2438847"/>
              <a:chExt cx="1157407" cy="2460149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129E6718-5F7F-4219-AA3B-DB4A87FEBB1F}"/>
                  </a:ext>
                </a:extLst>
              </p:cNvPr>
              <p:cNvGrpSpPr/>
              <p:nvPr/>
            </p:nvGrpSpPr>
            <p:grpSpPr>
              <a:xfrm>
                <a:off x="3276521" y="2438847"/>
                <a:ext cx="900000" cy="900000"/>
                <a:chOff x="3222513" y="3080136"/>
                <a:chExt cx="758285" cy="758285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98023BDB-4C35-478B-83CB-39812774E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99226" y="3155978"/>
                  <a:ext cx="612000" cy="612000"/>
                </a:xfrm>
                <a:prstGeom prst="rect">
                  <a:avLst/>
                </a:prstGeom>
              </p:spPr>
            </p:pic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1AE953-E9E6-495E-879E-E60675D8FA81}"/>
                    </a:ext>
                  </a:extLst>
                </p:cNvPr>
                <p:cNvSpPr/>
                <p:nvPr/>
              </p:nvSpPr>
              <p:spPr>
                <a:xfrm>
                  <a:off x="3222513" y="3080136"/>
                  <a:ext cx="758285" cy="758285"/>
                </a:xfrm>
                <a:prstGeom prst="ellipse">
                  <a:avLst/>
                </a:prstGeom>
                <a:noFill/>
                <a:ln w="15875">
                  <a:solidFill>
                    <a:srgbClr val="333F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E2EE77-0FC0-4B08-A6FE-0BEB8452341F}"/>
                  </a:ext>
                </a:extLst>
              </p:cNvPr>
              <p:cNvSpPr txBox="1"/>
              <p:nvPr/>
            </p:nvSpPr>
            <p:spPr>
              <a:xfrm>
                <a:off x="3142784" y="3329336"/>
                <a:ext cx="115740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7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김도일</a:t>
                </a:r>
                <a:endParaRPr lang="en-US" altLang="ko-KR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팀원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소스코드 작성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데이터베이스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파일 제작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5D27129-4A23-4731-A3DD-85E14AA6A147}"/>
                </a:ext>
              </a:extLst>
            </p:cNvPr>
            <p:cNvGrpSpPr/>
            <p:nvPr/>
          </p:nvGrpSpPr>
          <p:grpSpPr>
            <a:xfrm>
              <a:off x="4648989" y="2438846"/>
              <a:ext cx="1157407" cy="2455938"/>
              <a:chOff x="4725791" y="2442051"/>
              <a:chExt cx="1157407" cy="2455938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9B23D286-90BF-4720-B2A2-CA30AD5A309D}"/>
                  </a:ext>
                </a:extLst>
              </p:cNvPr>
              <p:cNvGrpSpPr/>
              <p:nvPr/>
            </p:nvGrpSpPr>
            <p:grpSpPr>
              <a:xfrm>
                <a:off x="4856781" y="2442051"/>
                <a:ext cx="900000" cy="900000"/>
                <a:chOff x="6632874" y="2847783"/>
                <a:chExt cx="758285" cy="758285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5FC9738D-9ED9-436A-B533-1C368F65D2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6016" y="2920422"/>
                  <a:ext cx="612000" cy="612000"/>
                </a:xfrm>
                <a:prstGeom prst="rect">
                  <a:avLst/>
                </a:prstGeom>
              </p:spPr>
            </p:pic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5DEEFC1-F33B-461A-8742-CE9229E8DD4F}"/>
                    </a:ext>
                  </a:extLst>
                </p:cNvPr>
                <p:cNvSpPr/>
                <p:nvPr/>
              </p:nvSpPr>
              <p:spPr>
                <a:xfrm>
                  <a:off x="6632874" y="2847783"/>
                  <a:ext cx="758285" cy="758285"/>
                </a:xfrm>
                <a:prstGeom prst="ellipse">
                  <a:avLst/>
                </a:prstGeom>
                <a:noFill/>
                <a:ln w="15875">
                  <a:solidFill>
                    <a:srgbClr val="333F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E7DD275-A471-4B39-B168-5AADFB88831D}"/>
                  </a:ext>
                </a:extLst>
              </p:cNvPr>
              <p:cNvSpPr txBox="1"/>
              <p:nvPr/>
            </p:nvSpPr>
            <p:spPr>
              <a:xfrm>
                <a:off x="4725791" y="3328329"/>
                <a:ext cx="115740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장민섭</a:t>
                </a:r>
                <a:endParaRPr lang="en-US" altLang="ko-KR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팀원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자료 수집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프로그램 제작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최종 발표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AC4A925F-72A7-4278-B52A-9AFA877362B9}"/>
                </a:ext>
              </a:extLst>
            </p:cNvPr>
            <p:cNvGrpSpPr/>
            <p:nvPr/>
          </p:nvGrpSpPr>
          <p:grpSpPr>
            <a:xfrm>
              <a:off x="6482281" y="2435642"/>
              <a:ext cx="4171737" cy="2459143"/>
              <a:chOff x="6460482" y="2438846"/>
              <a:chExt cx="4171737" cy="2459143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8C29221-C328-46BE-8EB9-482085DEE751}"/>
                  </a:ext>
                </a:extLst>
              </p:cNvPr>
              <p:cNvGrpSpPr/>
              <p:nvPr/>
            </p:nvGrpSpPr>
            <p:grpSpPr>
              <a:xfrm>
                <a:off x="6460482" y="2438846"/>
                <a:ext cx="4043032" cy="900000"/>
                <a:chOff x="7486234" y="4206281"/>
                <a:chExt cx="3406412" cy="758285"/>
              </a:xfrm>
            </p:grpSpPr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0FC6A413-F714-4E87-B8C0-93E3B1B851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86234" y="4276594"/>
                  <a:ext cx="612000" cy="612000"/>
                </a:xfrm>
                <a:prstGeom prst="rect">
                  <a:avLst/>
                </a:prstGeom>
              </p:spPr>
            </p:pic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90AF049-A2C6-4F45-B6AB-8E76A0137CD4}"/>
                    </a:ext>
                  </a:extLst>
                </p:cNvPr>
                <p:cNvSpPr/>
                <p:nvPr/>
              </p:nvSpPr>
              <p:spPr>
                <a:xfrm>
                  <a:off x="10134361" y="4206281"/>
                  <a:ext cx="758285" cy="758285"/>
                </a:xfrm>
                <a:prstGeom prst="ellipse">
                  <a:avLst/>
                </a:prstGeom>
                <a:noFill/>
                <a:ln w="15875">
                  <a:solidFill>
                    <a:srgbClr val="333F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2F92836-ED2B-4F79-A699-468AC11D7EE0}"/>
                  </a:ext>
                </a:extLst>
              </p:cNvPr>
              <p:cNvSpPr txBox="1"/>
              <p:nvPr/>
            </p:nvSpPr>
            <p:spPr>
              <a:xfrm>
                <a:off x="9474812" y="3328329"/>
                <a:ext cx="115740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7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정미수</a:t>
                </a:r>
                <a:endParaRPr lang="en-US" altLang="ko-KR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팀원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자료 수집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프로그램 제작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PPT </a:t>
                </a: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제작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81268FE-DA55-4433-A711-B94D0027E823}"/>
                </a:ext>
              </a:extLst>
            </p:cNvPr>
            <p:cNvGrpSpPr/>
            <p:nvPr/>
          </p:nvGrpSpPr>
          <p:grpSpPr>
            <a:xfrm>
              <a:off x="6267904" y="2438846"/>
              <a:ext cx="4168319" cy="2456536"/>
              <a:chOff x="6308798" y="2441453"/>
              <a:chExt cx="4168319" cy="245653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F9EABC2A-DD24-4188-AD77-75D09F1D6B41}"/>
                  </a:ext>
                </a:extLst>
              </p:cNvPr>
              <p:cNvGrpSpPr/>
              <p:nvPr/>
            </p:nvGrpSpPr>
            <p:grpSpPr>
              <a:xfrm>
                <a:off x="6435223" y="2441453"/>
                <a:ext cx="4041894" cy="900000"/>
                <a:chOff x="7764418" y="3900281"/>
                <a:chExt cx="3405452" cy="758285"/>
              </a:xfrm>
            </p:grpSpPr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F5A2FD5B-5351-4210-BB5F-1F7A10859A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57870" y="3976124"/>
                  <a:ext cx="612000" cy="612000"/>
                </a:xfrm>
                <a:prstGeom prst="rect">
                  <a:avLst/>
                </a:prstGeom>
              </p:spPr>
            </p:pic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C258486-77DE-4BF0-B4F6-687E4DB9D3C3}"/>
                    </a:ext>
                  </a:extLst>
                </p:cNvPr>
                <p:cNvSpPr/>
                <p:nvPr/>
              </p:nvSpPr>
              <p:spPr>
                <a:xfrm>
                  <a:off x="7764418" y="3900281"/>
                  <a:ext cx="758285" cy="758285"/>
                </a:xfrm>
                <a:prstGeom prst="ellipse">
                  <a:avLst/>
                </a:prstGeom>
                <a:noFill/>
                <a:ln w="15875">
                  <a:solidFill>
                    <a:srgbClr val="333F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D121A7-E97C-4927-8799-F11C8BA84DF3}"/>
                  </a:ext>
                </a:extLst>
              </p:cNvPr>
              <p:cNvSpPr txBox="1"/>
              <p:nvPr/>
            </p:nvSpPr>
            <p:spPr>
              <a:xfrm>
                <a:off x="6308798" y="3328329"/>
                <a:ext cx="115740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배가형</a:t>
                </a:r>
                <a:endParaRPr lang="en-US" altLang="ko-KR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팀원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자료 수집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프로그램 제작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보고서 작성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5AAF2F1-E7EC-498A-807C-1A176994F753}"/>
                </a:ext>
              </a:extLst>
            </p:cNvPr>
            <p:cNvGrpSpPr/>
            <p:nvPr/>
          </p:nvGrpSpPr>
          <p:grpSpPr>
            <a:xfrm>
              <a:off x="7882258" y="2435642"/>
              <a:ext cx="1157407" cy="2459142"/>
              <a:chOff x="7891805" y="2438847"/>
              <a:chExt cx="1157407" cy="2459142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9B8C0F7-861E-4CDC-948F-60AF16D541FE}"/>
                  </a:ext>
                </a:extLst>
              </p:cNvPr>
              <p:cNvGrpSpPr/>
              <p:nvPr/>
            </p:nvGrpSpPr>
            <p:grpSpPr>
              <a:xfrm>
                <a:off x="8020508" y="2438847"/>
                <a:ext cx="900000" cy="900000"/>
                <a:chOff x="6276634" y="3002736"/>
                <a:chExt cx="758285" cy="758285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6635FA2B-D446-4FD1-9671-FFC90763C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9777" y="3059528"/>
                  <a:ext cx="612000" cy="612000"/>
                </a:xfrm>
                <a:prstGeom prst="rect">
                  <a:avLst/>
                </a:prstGeom>
              </p:spPr>
            </p:pic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E7D9D1A-47C4-40E6-82A4-C6C2B0FD8A13}"/>
                    </a:ext>
                  </a:extLst>
                </p:cNvPr>
                <p:cNvSpPr/>
                <p:nvPr/>
              </p:nvSpPr>
              <p:spPr>
                <a:xfrm>
                  <a:off x="6276634" y="3002736"/>
                  <a:ext cx="758285" cy="758285"/>
                </a:xfrm>
                <a:prstGeom prst="ellipse">
                  <a:avLst/>
                </a:prstGeom>
                <a:noFill/>
                <a:ln w="15875">
                  <a:solidFill>
                    <a:srgbClr val="333F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0A9303D-9E9B-4BEF-9A26-A33FA847343B}"/>
                  </a:ext>
                </a:extLst>
              </p:cNvPr>
              <p:cNvSpPr txBox="1"/>
              <p:nvPr/>
            </p:nvSpPr>
            <p:spPr>
              <a:xfrm>
                <a:off x="7891805" y="3328329"/>
                <a:ext cx="115740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7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박정현</a:t>
                </a:r>
                <a:endParaRPr lang="en-US" altLang="ko-KR" sz="1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팀원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자료 수집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프로그램 제작</a:t>
                </a:r>
                <a:endPara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잘풀리는하루OTF Medium" panose="02020503020101020101" pitchFamily="18" charset="-127"/>
                  <a:ea typeface="잘풀리는하루OTF Medium" panose="0202050302010102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잘풀리는하루OTF Medium" panose="02020503020101020101" pitchFamily="18" charset="-127"/>
                    <a:ea typeface="잘풀리는하루OTF Medium" panose="02020503020101020101" pitchFamily="18" charset="-127"/>
                  </a:rPr>
                  <a:t>보고서 작성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888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701" y="179669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01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팀원 소개 및 개발 추진 일정</a:t>
            </a:r>
            <a:endParaRPr lang="ko-KR" altLang="en-US" sz="2400" dirty="0"/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6EAEC6D-A932-46A3-8B27-C8ED6EE6A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952810"/>
              </p:ext>
            </p:extLst>
          </p:nvPr>
        </p:nvGraphicFramePr>
        <p:xfrm>
          <a:off x="3320428" y="1576090"/>
          <a:ext cx="5551140" cy="377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5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1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1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51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5114">
                  <a:extLst>
                    <a:ext uri="{9D8B030D-6E8A-4147-A177-3AD203B41FA5}">
                      <a16:colId xmlns:a16="http://schemas.microsoft.com/office/drawing/2014/main" val="3747716053"/>
                    </a:ext>
                  </a:extLst>
                </a:gridCol>
                <a:gridCol w="555114">
                  <a:extLst>
                    <a:ext uri="{9D8B030D-6E8A-4147-A177-3AD203B41FA5}">
                      <a16:colId xmlns:a16="http://schemas.microsoft.com/office/drawing/2014/main" val="2133944460"/>
                    </a:ext>
                  </a:extLst>
                </a:gridCol>
                <a:gridCol w="555114">
                  <a:extLst>
                    <a:ext uri="{9D8B030D-6E8A-4147-A177-3AD203B41FA5}">
                      <a16:colId xmlns:a16="http://schemas.microsoft.com/office/drawing/2014/main" val="2994787626"/>
                    </a:ext>
                  </a:extLst>
                </a:gridCol>
              </a:tblGrid>
              <a:tr h="410328">
                <a:tc gridSpan="7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&lt;         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추진 일정</a:t>
                      </a:r>
                      <a:r>
                        <a:rPr lang="en-US" altLang="ko-KR" sz="14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        &gt;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5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6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7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8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9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10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11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12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13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  <a:latin typeface="넥슨Lv1고딕 OTF Bold" panose="00000800000000000000" pitchFamily="50" charset="-127"/>
                          <a:ea typeface="넥슨Lv1고딕 OTF Bold" panose="00000800000000000000" pitchFamily="50" charset="-127"/>
                        </a:rPr>
                        <a:t>14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6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904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904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960322"/>
                  </a:ext>
                </a:extLst>
              </a:tr>
              <a:tr h="377904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904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724210"/>
                  </a:ext>
                </a:extLst>
              </a:tr>
              <a:tr h="377904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032672"/>
                  </a:ext>
                </a:extLst>
              </a:tr>
              <a:tr h="377904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411106"/>
                  </a:ext>
                </a:extLst>
              </a:tr>
              <a:tr h="377904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938164"/>
                  </a:ext>
                </a:extLst>
              </a:tr>
              <a:tr h="377904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  <a:latin typeface="넥슨Lv1고딕 OTF Bold" panose="00000800000000000000" pitchFamily="50" charset="-127"/>
                        <a:ea typeface="넥슨Lv1고딕 OTF Bold" panose="00000800000000000000" pitchFamily="50" charset="-127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41448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06EE429-7455-4077-B184-759B8B3F1605}"/>
              </a:ext>
            </a:extLst>
          </p:cNvPr>
          <p:cNvSpPr txBox="1"/>
          <p:nvPr/>
        </p:nvSpPr>
        <p:spPr>
          <a:xfrm>
            <a:off x="866775" y="2342480"/>
            <a:ext cx="1485900" cy="141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41B848-BE24-4AC2-A95B-94C5ABBB579B}"/>
              </a:ext>
            </a:extLst>
          </p:cNvPr>
          <p:cNvGrpSpPr/>
          <p:nvPr/>
        </p:nvGrpSpPr>
        <p:grpSpPr>
          <a:xfrm>
            <a:off x="1711258" y="2342480"/>
            <a:ext cx="2096060" cy="830997"/>
            <a:chOff x="1711258" y="2342480"/>
            <a:chExt cx="2096060" cy="83099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48A883A-FB92-41EF-837E-48A94AC17CBD}"/>
                </a:ext>
              </a:extLst>
            </p:cNvPr>
            <p:cNvSpPr/>
            <p:nvPr/>
          </p:nvSpPr>
          <p:spPr>
            <a:xfrm>
              <a:off x="3392983" y="2442714"/>
              <a:ext cx="414335" cy="129600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9D028AD-FB6B-4587-A355-E6438CBB5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5664" y1="13867" x2="5664" y2="13867"/>
                          <a14:backgroundMark x1="15430" y1="12695" x2="12695" y2="24219"/>
                          <a14:backgroundMark x1="12695" y1="24219" x2="7031" y2="34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413" y="2342480"/>
              <a:ext cx="344015" cy="3440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C18E25-90BE-4321-9328-6E22AAE9FA3B}"/>
                </a:ext>
              </a:extLst>
            </p:cNvPr>
            <p:cNvSpPr txBox="1"/>
            <p:nvPr/>
          </p:nvSpPr>
          <p:spPr>
            <a:xfrm>
              <a:off x="1711258" y="2342480"/>
              <a:ext cx="13127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kern="0" spc="0" dirty="0">
                  <a:solidFill>
                    <a:schemeClr val="bg2">
                      <a:lumMod val="25000"/>
                    </a:schemeClr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인터넷</a:t>
              </a:r>
              <a:endParaRPr lang="en-US" altLang="ko-KR" sz="1200" kern="0" spc="0" dirty="0">
                <a:solidFill>
                  <a:schemeClr val="bg2">
                    <a:lumMod val="25000"/>
                  </a:schemeClr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ko-KR" altLang="en-US" sz="1200" kern="0" spc="0" dirty="0">
                  <a:solidFill>
                    <a:schemeClr val="bg2">
                      <a:lumMod val="25000"/>
                    </a:schemeClr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자료 조사를</a:t>
              </a:r>
              <a:endParaRPr lang="en-US" altLang="ko-KR" sz="1200" kern="0" spc="0" dirty="0">
                <a:solidFill>
                  <a:schemeClr val="bg2">
                    <a:lumMod val="25000"/>
                  </a:schemeClr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ko-KR" altLang="en-US" sz="1200" kern="0" spc="0" dirty="0">
                  <a:solidFill>
                    <a:schemeClr val="bg2">
                      <a:lumMod val="25000"/>
                    </a:schemeClr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통한</a:t>
              </a:r>
              <a:endParaRPr lang="en-US" altLang="ko-KR" sz="1200" kern="0" spc="0" dirty="0">
                <a:solidFill>
                  <a:schemeClr val="bg2">
                    <a:lumMod val="25000"/>
                  </a:schemeClr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ko-KR" altLang="en-US" sz="1200" kern="0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관련 정보 수집</a:t>
              </a:r>
              <a:endParaRPr lang="ko-KR" altLang="en-US" sz="1200" kern="0" spc="0" dirty="0">
                <a:solidFill>
                  <a:srgbClr val="333F5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967954F-E055-4B32-921D-25C2B00DAD2E}"/>
              </a:ext>
            </a:extLst>
          </p:cNvPr>
          <p:cNvGrpSpPr/>
          <p:nvPr/>
        </p:nvGrpSpPr>
        <p:grpSpPr>
          <a:xfrm>
            <a:off x="3271729" y="2799938"/>
            <a:ext cx="1624121" cy="627756"/>
            <a:chOff x="3271729" y="2799938"/>
            <a:chExt cx="1624121" cy="62775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97E4A7D-EC3E-48FE-A889-49750F5B7C49}"/>
                </a:ext>
              </a:extLst>
            </p:cNvPr>
            <p:cNvSpPr txBox="1"/>
            <p:nvPr/>
          </p:nvSpPr>
          <p:spPr>
            <a:xfrm>
              <a:off x="3271729" y="2966029"/>
              <a:ext cx="1344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kern="0" spc="0" dirty="0">
                  <a:solidFill>
                    <a:schemeClr val="bg2">
                      <a:lumMod val="25000"/>
                    </a:schemeClr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책</a:t>
              </a:r>
              <a:r>
                <a:rPr lang="en-US" altLang="ko-KR" sz="1200" kern="0" spc="0" dirty="0">
                  <a:solidFill>
                    <a:schemeClr val="bg2">
                      <a:lumMod val="25000"/>
                    </a:schemeClr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</a:t>
              </a:r>
              <a:r>
                <a:rPr lang="ko-KR" altLang="en-US" sz="1200" kern="0" dirty="0">
                  <a:solidFill>
                    <a:schemeClr val="bg2">
                      <a:lumMod val="25000"/>
                    </a:schemeClr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인터넷을 통해</a:t>
              </a:r>
              <a:endParaRPr lang="en-US" altLang="ko-KR" sz="1200" kern="0" dirty="0">
                <a:solidFill>
                  <a:schemeClr val="bg2">
                    <a:lumMod val="25000"/>
                  </a:schemeClr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ko-KR" altLang="en-US" sz="1200" kern="0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알고리즘 공부</a:t>
              </a:r>
              <a:endParaRPr lang="ko-KR" altLang="en-US" sz="1200" kern="0" spc="0" dirty="0">
                <a:solidFill>
                  <a:srgbClr val="333F5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9CB9E819-8FF6-42D1-8627-CE2019803340}"/>
                </a:ext>
              </a:extLst>
            </p:cNvPr>
            <p:cNvSpPr/>
            <p:nvPr/>
          </p:nvSpPr>
          <p:spPr>
            <a:xfrm>
              <a:off x="3944166" y="2799938"/>
              <a:ext cx="951684" cy="129600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AB8C9A9-6DF8-448C-8C81-96C37D3F4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5664" y1="13867" x2="5664" y2="13867"/>
                          <a14:backgroundMark x1="15430" y1="12695" x2="12695" y2="24219"/>
                          <a14:backgroundMark x1="12695" y1="24219" x2="7031" y2="34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551835" y="2961160"/>
              <a:ext cx="344015" cy="34401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E22B58-2F75-411B-BB31-1EE562000A91}"/>
              </a:ext>
            </a:extLst>
          </p:cNvPr>
          <p:cNvGrpSpPr/>
          <p:nvPr/>
        </p:nvGrpSpPr>
        <p:grpSpPr>
          <a:xfrm>
            <a:off x="6212854" y="3445655"/>
            <a:ext cx="1617770" cy="1002520"/>
            <a:chOff x="6212854" y="3445655"/>
            <a:chExt cx="1617770" cy="1002520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1F51BBB8-C779-4802-91E7-BE584E91A4F9}"/>
                </a:ext>
              </a:extLst>
            </p:cNvPr>
            <p:cNvSpPr/>
            <p:nvPr/>
          </p:nvSpPr>
          <p:spPr>
            <a:xfrm>
              <a:off x="6278047" y="4318534"/>
              <a:ext cx="1552577" cy="129641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6ED7E796-C77E-4D78-8745-2101475F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5664" y1="13867" x2="5664" y2="13867"/>
                          <a14:backgroundMark x1="15430" y1="12695" x2="12695" y2="24219"/>
                          <a14:backgroundMark x1="12695" y1="24219" x2="7031" y2="34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86609" y="3926894"/>
              <a:ext cx="344015" cy="344015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56E536-82EF-49D3-8ADD-5CFCEE5E49AB}"/>
                </a:ext>
              </a:extLst>
            </p:cNvPr>
            <p:cNvSpPr txBox="1"/>
            <p:nvPr/>
          </p:nvSpPr>
          <p:spPr>
            <a:xfrm>
              <a:off x="6212854" y="3445655"/>
              <a:ext cx="13448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사전 자료 바탕</a:t>
              </a:r>
              <a:r>
                <a:rPr lang="en-US" altLang="ko-KR" sz="12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</a:t>
              </a:r>
            </a:p>
            <a:p>
              <a:pPr algn="r"/>
              <a:r>
                <a:rPr lang="en-US" altLang="ko-KR" sz="12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JAVA</a:t>
              </a:r>
              <a:r>
                <a:rPr lang="ko-KR" altLang="en-US" sz="12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언어로</a:t>
              </a:r>
              <a:endParaRPr lang="en-US" altLang="ko-KR" sz="1200" kern="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ko-KR" altLang="en-US" sz="1200" kern="0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키오스크</a:t>
              </a:r>
              <a:endParaRPr lang="en-US" altLang="ko-KR" sz="1200" kern="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ko-KR" altLang="en-US" sz="1200" kern="0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프로그램 제작</a:t>
              </a:r>
              <a:endParaRPr lang="ko-KR" altLang="en-US" sz="1200" kern="0" spc="0" dirty="0">
                <a:solidFill>
                  <a:srgbClr val="333F5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297A68A-61E2-47A1-800E-F83DA4E6B1AB}"/>
              </a:ext>
            </a:extLst>
          </p:cNvPr>
          <p:cNvGrpSpPr/>
          <p:nvPr/>
        </p:nvGrpSpPr>
        <p:grpSpPr>
          <a:xfrm>
            <a:off x="4443818" y="3599158"/>
            <a:ext cx="1616380" cy="982475"/>
            <a:chOff x="4443818" y="3599158"/>
            <a:chExt cx="1616380" cy="98247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2F694AFF-4B1B-4880-8EAF-4E5D71A84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5664" y1="13867" x2="5664" y2="13867"/>
                          <a14:backgroundMark x1="15430" y1="12695" x2="12695" y2="24219"/>
                          <a14:backgroundMark x1="12695" y1="24219" x2="7031" y2="34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716183" y="3765991"/>
              <a:ext cx="344015" cy="344015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949C772-7BCC-450D-8790-730967FB7701}"/>
                </a:ext>
              </a:extLst>
            </p:cNvPr>
            <p:cNvSpPr txBox="1"/>
            <p:nvPr/>
          </p:nvSpPr>
          <p:spPr>
            <a:xfrm>
              <a:off x="4443818" y="3750636"/>
              <a:ext cx="13448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SQL , TXT </a:t>
              </a:r>
              <a:r>
                <a:rPr lang="ko-KR" altLang="en-US" sz="12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파일 활용하여</a:t>
              </a:r>
              <a:endParaRPr lang="en-US" altLang="ko-KR" sz="1200" kern="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ko-KR" altLang="en-US" sz="1200" kern="0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데이터베이스</a:t>
              </a:r>
              <a:endParaRPr lang="en-US" altLang="ko-KR" sz="1200" kern="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ko-KR" altLang="en-US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파일 생성</a:t>
              </a: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3209A4FC-88F3-4543-98DB-352318B01E43}"/>
                </a:ext>
              </a:extLst>
            </p:cNvPr>
            <p:cNvSpPr/>
            <p:nvPr/>
          </p:nvSpPr>
          <p:spPr>
            <a:xfrm>
              <a:off x="5108514" y="3599158"/>
              <a:ext cx="951684" cy="129600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D0ABD7E-05BC-4A58-B6A5-DFCD1514CC11}"/>
              </a:ext>
            </a:extLst>
          </p:cNvPr>
          <p:cNvGrpSpPr/>
          <p:nvPr/>
        </p:nvGrpSpPr>
        <p:grpSpPr>
          <a:xfrm>
            <a:off x="5714783" y="4619662"/>
            <a:ext cx="2591683" cy="466472"/>
            <a:chOff x="5714783" y="4619662"/>
            <a:chExt cx="2591683" cy="466472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2FE53D9E-B3D0-4635-8C81-0B83906C338D}"/>
                </a:ext>
              </a:extLst>
            </p:cNvPr>
            <p:cNvSpPr/>
            <p:nvPr/>
          </p:nvSpPr>
          <p:spPr>
            <a:xfrm>
              <a:off x="7354782" y="4710934"/>
              <a:ext cx="951684" cy="129600"/>
            </a:xfrm>
            <a:prstGeom prst="roundRect">
              <a:avLst/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8C25E63-197D-477B-B48B-93DE136CD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backgroundMark x1="5664" y1="13867" x2="5664" y2="13867"/>
                          <a14:backgroundMark x1="15430" y1="12695" x2="12695" y2="24219"/>
                          <a14:backgroundMark x1="12695" y1="24219" x2="7031" y2="341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417" y="4619662"/>
              <a:ext cx="344015" cy="344015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38F5AAF-9502-4269-8524-27A08622E028}"/>
                </a:ext>
              </a:extLst>
            </p:cNvPr>
            <p:cNvSpPr txBox="1"/>
            <p:nvPr/>
          </p:nvSpPr>
          <p:spPr>
            <a:xfrm>
              <a:off x="5714783" y="4624469"/>
              <a:ext cx="13448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추가 기능 부여해</a:t>
              </a:r>
              <a:endParaRPr lang="en-US" altLang="ko-KR" sz="1200" kern="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r"/>
              <a:r>
                <a:rPr lang="ko-KR" altLang="en-US" sz="1200" kern="0" spc="0" dirty="0">
                  <a:solidFill>
                    <a:srgbClr val="333F5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수정 및 보완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AF6555-8369-4A8A-BED2-8146A57A8A93}"/>
              </a:ext>
            </a:extLst>
          </p:cNvPr>
          <p:cNvGrpSpPr/>
          <p:nvPr/>
        </p:nvGrpSpPr>
        <p:grpSpPr>
          <a:xfrm>
            <a:off x="7882345" y="4977035"/>
            <a:ext cx="2809830" cy="646331"/>
            <a:chOff x="7882345" y="4977035"/>
            <a:chExt cx="2809830" cy="64633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BC28F67-0908-4B5C-A7F8-288DFBA51913}"/>
                </a:ext>
              </a:extLst>
            </p:cNvPr>
            <p:cNvGrpSpPr/>
            <p:nvPr/>
          </p:nvGrpSpPr>
          <p:grpSpPr>
            <a:xfrm>
              <a:off x="7882345" y="4977035"/>
              <a:ext cx="1352288" cy="344015"/>
              <a:chOff x="7882345" y="4977035"/>
              <a:chExt cx="1352288" cy="344015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8E20249B-B544-4830-9D46-A2A6448A96F1}"/>
                  </a:ext>
                </a:extLst>
              </p:cNvPr>
              <p:cNvSpPr/>
              <p:nvPr/>
            </p:nvSpPr>
            <p:spPr>
              <a:xfrm>
                <a:off x="7882345" y="5084243"/>
                <a:ext cx="951684" cy="129600"/>
              </a:xfrm>
              <a:prstGeom prst="roundRect">
                <a:avLst/>
              </a:prstGeom>
              <a:solidFill>
                <a:srgbClr val="333F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algn="ctr" latinLnBrk="0">
                  <a:lnSpc>
                    <a:spcPct val="200000"/>
                  </a:lnSpc>
                </a:pPr>
                <a:endParaRPr lang="ko-KR" altLang="en-US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6D1ACDF7-7639-412C-94BE-1AE9375265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>
                            <a14:backgroundMark x1="5664" y1="13867" x2="5664" y2="13867"/>
                            <a14:backgroundMark x1="15430" y1="12695" x2="12695" y2="24219"/>
                            <a14:backgroundMark x1="12695" y1="24219" x2="7031" y2="341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890618" y="4977035"/>
                <a:ext cx="344015" cy="344015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12C7D59-D100-4C08-B9EE-887D1EDDEE4D}"/>
                </a:ext>
              </a:extLst>
            </p:cNvPr>
            <p:cNvSpPr txBox="1"/>
            <p:nvPr/>
          </p:nvSpPr>
          <p:spPr>
            <a:xfrm>
              <a:off x="9167958" y="4977035"/>
              <a:ext cx="15242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한글</a:t>
              </a:r>
              <a:r>
                <a:rPr lang="en-US" altLang="ko-KR" sz="12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파워포인트</a:t>
              </a:r>
              <a:endParaRPr lang="en-US" altLang="ko-KR" sz="1200" kern="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r>
                <a:rPr lang="ko-KR" altLang="en-US" sz="12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이용하여</a:t>
              </a:r>
              <a:endParaRPr lang="en-US" altLang="ko-KR" sz="1200" kern="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r>
                <a:rPr lang="en-US" altLang="ko-KR" sz="1200" kern="0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PPT </a:t>
              </a:r>
              <a:r>
                <a:rPr lang="ko-KR" altLang="en-US" sz="1200" kern="0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및 보고서 작성</a:t>
              </a:r>
              <a:endParaRPr lang="en-US" altLang="ko-KR" sz="1200" kern="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661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9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02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프로그램 개발 동기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EE429-7455-4077-B184-759B8B3F1605}"/>
              </a:ext>
            </a:extLst>
          </p:cNvPr>
          <p:cNvSpPr txBox="1"/>
          <p:nvPr/>
        </p:nvSpPr>
        <p:spPr>
          <a:xfrm>
            <a:off x="1028700" y="2376998"/>
            <a:ext cx="1485900" cy="141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39A511F-772E-44E6-8F65-5F7BE1ACEC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5345340"/>
              </p:ext>
            </p:extLst>
          </p:nvPr>
        </p:nvGraphicFramePr>
        <p:xfrm>
          <a:off x="1761118" y="1419970"/>
          <a:ext cx="4224691" cy="2299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16430A07-B707-4BF9-A3F3-13E6C76F26AA}"/>
              </a:ext>
            </a:extLst>
          </p:cNvPr>
          <p:cNvGrpSpPr/>
          <p:nvPr/>
        </p:nvGrpSpPr>
        <p:grpSpPr>
          <a:xfrm>
            <a:off x="6689841" y="3699468"/>
            <a:ext cx="3773632" cy="2267694"/>
            <a:chOff x="6689841" y="3699468"/>
            <a:chExt cx="3773632" cy="226769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71BEE62-5AEA-477C-A079-CFF3B7B31AE7}"/>
                </a:ext>
              </a:extLst>
            </p:cNvPr>
            <p:cNvGrpSpPr/>
            <p:nvPr/>
          </p:nvGrpSpPr>
          <p:grpSpPr>
            <a:xfrm rot="5400000">
              <a:off x="6721664" y="4901744"/>
              <a:ext cx="208708" cy="272354"/>
              <a:chOff x="2754314" y="5081545"/>
              <a:chExt cx="270965" cy="353597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B1926F94-7AEE-4997-961B-9EB826DAD6C4}"/>
                  </a:ext>
                </a:extLst>
              </p:cNvPr>
              <p:cNvSpPr/>
              <p:nvPr/>
            </p:nvSpPr>
            <p:spPr>
              <a:xfrm rot="18600000">
                <a:off x="2791605" y="5201466"/>
                <a:ext cx="353595" cy="113753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algn="ctr" latinLnBrk="0">
                  <a:lnSpc>
                    <a:spcPct val="200000"/>
                  </a:lnSpc>
                </a:pPr>
                <a:endParaRPr lang="ko-KR" altLang="en-US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C9D7CF30-47F3-4662-8923-57E7834FB178}"/>
                  </a:ext>
                </a:extLst>
              </p:cNvPr>
              <p:cNvSpPr/>
              <p:nvPr/>
            </p:nvSpPr>
            <p:spPr>
              <a:xfrm rot="3000000" flipH="1">
                <a:off x="2634393" y="5201468"/>
                <a:ext cx="353595" cy="113753"/>
              </a:xfrm>
              <a:prstGeom prst="roundRect">
                <a:avLst>
                  <a:gd name="adj" fmla="val 50000"/>
                </a:avLst>
              </a:prstGeom>
              <a:solidFill>
                <a:srgbClr val="333F5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algn="ctr" latinLnBrk="0">
                  <a:lnSpc>
                    <a:spcPct val="200000"/>
                  </a:lnSpc>
                </a:pPr>
                <a:endParaRPr lang="ko-KR" altLang="en-US" sz="1050" kern="0" dirty="0">
                  <a:solidFill>
                    <a:prstClr val="white">
                      <a:lumMod val="65000"/>
                    </a:prst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DF78FC-FDFA-4A80-942C-031BEF62123C}"/>
                </a:ext>
              </a:extLst>
            </p:cNvPr>
            <p:cNvGrpSpPr/>
            <p:nvPr/>
          </p:nvGrpSpPr>
          <p:grpSpPr>
            <a:xfrm>
              <a:off x="7147427" y="3699468"/>
              <a:ext cx="3316046" cy="2267694"/>
              <a:chOff x="7147427" y="3699468"/>
              <a:chExt cx="3316046" cy="2267694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B016239-0A39-4936-AA83-E1BBC83A0199}"/>
                  </a:ext>
                </a:extLst>
              </p:cNvPr>
              <p:cNvGrpSpPr/>
              <p:nvPr/>
            </p:nvGrpSpPr>
            <p:grpSpPr>
              <a:xfrm>
                <a:off x="8734424" y="3699468"/>
                <a:ext cx="208708" cy="272354"/>
                <a:chOff x="2754314" y="5081545"/>
                <a:chExt cx="270965" cy="353597"/>
              </a:xfrm>
            </p:grpSpPr>
            <p:sp>
              <p:nvSpPr>
                <p:cNvPr id="38" name="사각형: 둥근 모서리 37">
                  <a:extLst>
                    <a:ext uri="{FF2B5EF4-FFF2-40B4-BE49-F238E27FC236}">
                      <a16:creationId xmlns:a16="http://schemas.microsoft.com/office/drawing/2014/main" id="{238E7D25-51CC-4F92-A45C-AB1AE7B5DD34}"/>
                    </a:ext>
                  </a:extLst>
                </p:cNvPr>
                <p:cNvSpPr/>
                <p:nvPr/>
              </p:nvSpPr>
              <p:spPr>
                <a:xfrm rot="18600000">
                  <a:off x="2791605" y="5201466"/>
                  <a:ext cx="353595" cy="11375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33F5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44000" rtlCol="0" anchor="ctr"/>
                <a:lstStyle/>
                <a:p>
                  <a:pPr algn="ctr" latinLnBrk="0">
                    <a:lnSpc>
                      <a:spcPct val="200000"/>
                    </a:lnSpc>
                  </a:pPr>
                  <a:endParaRPr lang="ko-KR" altLang="en-US" sz="1050" kern="0" dirty="0">
                    <a:solidFill>
                      <a:prstClr val="white">
                        <a:lumMod val="65000"/>
                      </a:prst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endParaRPr>
                </a:p>
              </p:txBody>
            </p:sp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12EE48A4-A0E6-4D37-AF72-810993CBB3F5}"/>
                    </a:ext>
                  </a:extLst>
                </p:cNvPr>
                <p:cNvSpPr/>
                <p:nvPr/>
              </p:nvSpPr>
              <p:spPr>
                <a:xfrm rot="3000000" flipH="1">
                  <a:off x="2634393" y="5201468"/>
                  <a:ext cx="353595" cy="11375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333F5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44000" rtlCol="0" anchor="ctr"/>
                <a:lstStyle/>
                <a:p>
                  <a:pPr algn="ctr" latinLnBrk="0">
                    <a:lnSpc>
                      <a:spcPct val="200000"/>
                    </a:lnSpc>
                  </a:pPr>
                  <a:endParaRPr lang="ko-KR" altLang="en-US" sz="1050" kern="0" dirty="0">
                    <a:solidFill>
                      <a:prstClr val="white">
                        <a:lumMod val="65000"/>
                      </a:prst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endParaRP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3CD35581-DD0F-45F1-8FE8-51CF721AF7DA}"/>
                  </a:ext>
                </a:extLst>
              </p:cNvPr>
              <p:cNvGrpSpPr/>
              <p:nvPr/>
            </p:nvGrpSpPr>
            <p:grpSpPr>
              <a:xfrm>
                <a:off x="7147427" y="4138024"/>
                <a:ext cx="3316046" cy="1829138"/>
                <a:chOff x="7147427" y="4138024"/>
                <a:chExt cx="3316046" cy="1829138"/>
              </a:xfrm>
            </p:grpSpPr>
            <p:sp>
              <p:nvSpPr>
                <p:cNvPr id="49" name="사각형: 둥근 모서리 48">
                  <a:extLst>
                    <a:ext uri="{FF2B5EF4-FFF2-40B4-BE49-F238E27FC236}">
                      <a16:creationId xmlns:a16="http://schemas.microsoft.com/office/drawing/2014/main" id="{A4305DD7-FF70-44E8-B7CC-C8D004EAF7DD}"/>
                    </a:ext>
                  </a:extLst>
                </p:cNvPr>
                <p:cNvSpPr/>
                <p:nvPr/>
              </p:nvSpPr>
              <p:spPr>
                <a:xfrm>
                  <a:off x="7214083" y="4138024"/>
                  <a:ext cx="3249390" cy="1740837"/>
                </a:xfrm>
                <a:prstGeom prst="roundRect">
                  <a:avLst/>
                </a:prstGeom>
                <a:solidFill>
                  <a:srgbClr val="333F5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144000" rtlCol="0" anchor="ctr"/>
                <a:lstStyle/>
                <a:p>
                  <a:pPr marL="314960" marR="0" indent="107950" fontAlgn="base" latinLnBrk="1">
                    <a:spcBef>
                      <a:spcPts val="0"/>
                    </a:spcBef>
                    <a:spcAft>
                      <a:spcPts val="300"/>
                    </a:spcAft>
                  </a:pPr>
                  <a:endParaRPr lang="ko-KR" altLang="en-US" sz="1800" kern="0" spc="0" dirty="0">
                    <a:solidFill>
                      <a:srgbClr val="333F50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D6CB5A3-A9BB-43AE-BAB1-35EEEACEF9A9}"/>
                    </a:ext>
                  </a:extLst>
                </p:cNvPr>
                <p:cNvSpPr txBox="1"/>
                <p:nvPr/>
              </p:nvSpPr>
              <p:spPr>
                <a:xfrm>
                  <a:off x="7147427" y="4300552"/>
                  <a:ext cx="3019425" cy="1666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14960" marR="0" indent="107950" algn="ctr" fontAlgn="base" latinLnBrk="1">
                    <a:lnSpc>
                      <a:spcPct val="160000"/>
                    </a:lnSpc>
                    <a:spcBef>
                      <a:spcPts val="0"/>
                    </a:spcBef>
                    <a:spcAft>
                      <a:spcPts val="300"/>
                    </a:spcAft>
                  </a:pPr>
                  <a:r>
                    <a:rPr lang="ko-KR" altLang="en-US" sz="1600" kern="0" spc="0" dirty="0">
                      <a:solidFill>
                        <a:schemeClr val="bg1"/>
                      </a:solidFill>
                      <a:effectLst/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무인화 기기의 도입 </a:t>
                  </a:r>
                  <a:r>
                    <a:rPr lang="en-US" altLang="ko-KR" sz="1600" b="1" kern="0" spc="0" dirty="0">
                      <a:solidFill>
                        <a:srgbClr val="FFD966"/>
                      </a:solidFill>
                      <a:effectLst/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UP</a:t>
                  </a:r>
                </a:p>
                <a:p>
                  <a:pPr marL="314960" marR="0" indent="107950" algn="ctr" fontAlgn="base" latinLnBrk="1">
                    <a:lnSpc>
                      <a:spcPct val="160000"/>
                    </a:lnSpc>
                    <a:spcBef>
                      <a:spcPts val="0"/>
                    </a:spcBef>
                    <a:spcAft>
                      <a:spcPts val="300"/>
                    </a:spcAft>
                  </a:pPr>
                  <a:r>
                    <a:rPr lang="ko-KR" altLang="en-US" sz="1600" b="1" kern="0" spc="0" dirty="0">
                      <a:solidFill>
                        <a:schemeClr val="bg1"/>
                      </a:solidFill>
                      <a:effectLst/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키오스크 활용범위 넓혀</a:t>
                  </a:r>
                  <a:endParaRPr lang="en-US" altLang="ko-KR" sz="1600" b="1" kern="0" spc="0" dirty="0">
                    <a:solidFill>
                      <a:schemeClr val="bg1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 marL="314960" marR="0" indent="107950" algn="ctr" fontAlgn="base" latinLnBrk="1">
                    <a:lnSpc>
                      <a:spcPct val="160000"/>
                    </a:lnSpc>
                    <a:spcBef>
                      <a:spcPts val="0"/>
                    </a:spcBef>
                    <a:spcAft>
                      <a:spcPts val="300"/>
                    </a:spcAft>
                  </a:pPr>
                  <a:r>
                    <a:rPr lang="ko-KR" altLang="en-US" sz="1600" b="1" kern="0" spc="0" dirty="0">
                      <a:solidFill>
                        <a:srgbClr val="FFD966"/>
                      </a:solidFill>
                      <a:effectLst/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사용량 증가</a:t>
                  </a:r>
                  <a:endParaRPr lang="en-US" altLang="ko-KR" sz="1600" b="1" kern="0" spc="0" dirty="0">
                    <a:solidFill>
                      <a:srgbClr val="FFD966"/>
                    </a:solidFill>
                    <a:effectLst/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98F862-95D3-4FF5-9E9A-BCCE6C4F8535}"/>
              </a:ext>
            </a:extLst>
          </p:cNvPr>
          <p:cNvGrpSpPr/>
          <p:nvPr/>
        </p:nvGrpSpPr>
        <p:grpSpPr>
          <a:xfrm>
            <a:off x="7214083" y="1797171"/>
            <a:ext cx="3249390" cy="1740837"/>
            <a:chOff x="7214083" y="1797171"/>
            <a:chExt cx="3249390" cy="174083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4938AC03-177A-44BE-A49C-6445E8367784}"/>
                </a:ext>
              </a:extLst>
            </p:cNvPr>
            <p:cNvSpPr/>
            <p:nvPr/>
          </p:nvSpPr>
          <p:spPr>
            <a:xfrm>
              <a:off x="7214083" y="1797171"/>
              <a:ext cx="3249390" cy="1740837"/>
            </a:xfrm>
            <a:prstGeom prst="roundRect">
              <a:avLst/>
            </a:prstGeom>
            <a:solidFill>
              <a:srgbClr val="DAE3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marL="314960" marR="0" indent="107950" fontAlgn="base" latinLnBrk="1">
                <a:spcBef>
                  <a:spcPts val="0"/>
                </a:spcBef>
                <a:spcAft>
                  <a:spcPts val="300"/>
                </a:spcAft>
              </a:pPr>
              <a:endParaRPr lang="ko-KR" altLang="en-US" sz="1800" kern="0" spc="0" dirty="0">
                <a:solidFill>
                  <a:srgbClr val="40404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3FB4E8D-3A5A-43FE-9B5F-F08DEF212B04}"/>
                </a:ext>
              </a:extLst>
            </p:cNvPr>
            <p:cNvSpPr txBox="1"/>
            <p:nvPr/>
          </p:nvSpPr>
          <p:spPr>
            <a:xfrm>
              <a:off x="7329065" y="2245462"/>
              <a:ext cx="3019425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14960" marR="0" indent="107950" fontAlgn="base" latinLnBrk="1">
                <a:spcBef>
                  <a:spcPts val="0"/>
                </a:spcBef>
                <a:spcAft>
                  <a:spcPts val="300"/>
                </a:spcAft>
              </a:pPr>
              <a:r>
                <a:rPr lang="en-US" altLang="ko-KR" sz="16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</a:t>
              </a:r>
              <a:r>
                <a:rPr lang="ko-KR" altLang="en-US" sz="16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최저임금 인상</a:t>
              </a:r>
              <a:endParaRPr lang="en-US" altLang="ko-KR" sz="1600" kern="0" spc="0" dirty="0">
                <a:solidFill>
                  <a:srgbClr val="40404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marL="314960" marR="0" indent="107950" fontAlgn="base" latinLnBrk="1">
                <a:spcBef>
                  <a:spcPts val="0"/>
                </a:spcBef>
                <a:spcAft>
                  <a:spcPts val="300"/>
                </a:spcAft>
              </a:pPr>
              <a:r>
                <a:rPr lang="en-US" altLang="ko-KR" sz="16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1</a:t>
              </a:r>
              <a:r>
                <a:rPr lang="ko-KR" altLang="en-US" sz="16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인 가구 증가</a:t>
              </a:r>
              <a:endParaRPr lang="en-US" altLang="ko-KR" sz="1600" kern="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marL="314960" marR="0" indent="107950" fontAlgn="base" latinLnBrk="1">
                <a:spcBef>
                  <a:spcPts val="0"/>
                </a:spcBef>
                <a:spcAft>
                  <a:spcPts val="300"/>
                </a:spcAft>
              </a:pPr>
              <a:r>
                <a:rPr lang="en-US" altLang="ko-KR" sz="16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</a:t>
              </a:r>
              <a:r>
                <a:rPr lang="en-US" altLang="ko-KR" sz="16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COVID-19 </a:t>
              </a:r>
              <a:r>
                <a:rPr lang="ko-KR" altLang="en-US" sz="16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시대 시작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00E047-60B3-41DD-AA8E-D14824E08D4B}"/>
              </a:ext>
            </a:extLst>
          </p:cNvPr>
          <p:cNvGrpSpPr/>
          <p:nvPr/>
        </p:nvGrpSpPr>
        <p:grpSpPr>
          <a:xfrm>
            <a:off x="1761118" y="4431932"/>
            <a:ext cx="4086225" cy="1270275"/>
            <a:chOff x="1761118" y="4431932"/>
            <a:chExt cx="4086225" cy="1270275"/>
          </a:xfrm>
        </p:grpSpPr>
        <p:sp>
          <p:nvSpPr>
            <p:cNvPr id="47" name="모서리가 둥근 직사각형 30">
              <a:extLst>
                <a:ext uri="{FF2B5EF4-FFF2-40B4-BE49-F238E27FC236}">
                  <a16:creationId xmlns:a16="http://schemas.microsoft.com/office/drawing/2014/main" id="{316CF84C-3B78-4B19-9E4D-A7FE2E1A746F}"/>
                </a:ext>
              </a:extLst>
            </p:cNvPr>
            <p:cNvSpPr/>
            <p:nvPr/>
          </p:nvSpPr>
          <p:spPr>
            <a:xfrm>
              <a:off x="2346652" y="5283418"/>
              <a:ext cx="2915155" cy="418789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700" kern="0" dirty="0">
                  <a:solidFill>
                    <a:srgbClr val="333F5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프로젝트 주제 선정</a:t>
              </a:r>
              <a:endParaRPr lang="ko-KR" altLang="en-US" sz="1700" kern="0" spc="0" dirty="0">
                <a:solidFill>
                  <a:srgbClr val="333F5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16A0F-6123-4238-A9F2-6F24876C4DC1}"/>
                </a:ext>
              </a:extLst>
            </p:cNvPr>
            <p:cNvSpPr txBox="1"/>
            <p:nvPr/>
          </p:nvSpPr>
          <p:spPr>
            <a:xfrm>
              <a:off x="1761118" y="4431932"/>
              <a:ext cx="40862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“ </a:t>
              </a:r>
              <a:r>
                <a:rPr lang="ko-KR" altLang="en-US" sz="16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키오스크 서비스를 </a:t>
              </a:r>
              <a:r>
                <a:rPr lang="ko-KR" altLang="en-US" sz="16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직접 만들어 보며</a:t>
              </a:r>
              <a:endParaRPr lang="en-US" altLang="ko-KR" sz="1600" kern="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r>
                <a:rPr lang="ko-KR" altLang="en-US" sz="16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이해하기 위해 카페 키오스크 제작 </a:t>
              </a:r>
              <a:r>
                <a:rPr lang="en-US" altLang="ko-KR" sz="1600" kern="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“</a:t>
              </a:r>
            </a:p>
            <a:p>
              <a:pPr algn="ctr"/>
              <a:endParaRPr lang="en-US" altLang="ko-KR" sz="2400" kern="0" spc="0" dirty="0">
                <a:solidFill>
                  <a:srgbClr val="404040"/>
                </a:solidFill>
                <a:effectLst/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683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78653" y="180975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03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628863" y="645160"/>
            <a:ext cx="4934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카페 키오스크 프로그램 구현 기능</a:t>
            </a:r>
            <a:endParaRPr lang="ko-KR" altLang="en-US" sz="2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4AEC97F-E283-4A37-A811-A9D725FE2B4A}"/>
              </a:ext>
            </a:extLst>
          </p:cNvPr>
          <p:cNvGrpSpPr/>
          <p:nvPr/>
        </p:nvGrpSpPr>
        <p:grpSpPr>
          <a:xfrm>
            <a:off x="2282707" y="2115000"/>
            <a:ext cx="2628000" cy="2628000"/>
            <a:chOff x="1647632" y="1974633"/>
            <a:chExt cx="2476500" cy="2476500"/>
          </a:xfrm>
        </p:grpSpPr>
        <p:sp>
          <p:nvSpPr>
            <p:cNvPr id="27" name="자유형 14">
              <a:extLst>
                <a:ext uri="{FF2B5EF4-FFF2-40B4-BE49-F238E27FC236}">
                  <a16:creationId xmlns:a16="http://schemas.microsoft.com/office/drawing/2014/main" id="{1D1E4F12-7947-434F-8FFB-F037705072BB}"/>
                </a:ext>
              </a:extLst>
            </p:cNvPr>
            <p:cNvSpPr/>
            <p:nvPr/>
          </p:nvSpPr>
          <p:spPr>
            <a:xfrm>
              <a:off x="1647632" y="2497145"/>
              <a:ext cx="2476500" cy="1953988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음료</a:t>
              </a: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디저트 사진과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가격 제공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원하는 메뉴 수량</a:t>
              </a: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선택 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장바구니 시스템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관리자 모드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자유형 13">
              <a:extLst>
                <a:ext uri="{FF2B5EF4-FFF2-40B4-BE49-F238E27FC236}">
                  <a16:creationId xmlns:a16="http://schemas.microsoft.com/office/drawing/2014/main" id="{AB60F308-81DF-4DAE-8457-A9ED02B932B8}"/>
                </a:ext>
              </a:extLst>
            </p:cNvPr>
            <p:cNvSpPr/>
            <p:nvPr/>
          </p:nvSpPr>
          <p:spPr>
            <a:xfrm>
              <a:off x="1876619" y="1974633"/>
              <a:ext cx="2018526" cy="522512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1.</a:t>
              </a:r>
              <a:r>
                <a:rPr lang="ko-KR" altLang="en-US" sz="1600" b="1" dirty="0">
                  <a:solidFill>
                    <a:prstClr val="white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 메인 화면</a:t>
              </a:r>
              <a:endParaRPr lang="en-US" altLang="ko-KR" sz="1600" b="1" dirty="0">
                <a:solidFill>
                  <a:prstClr val="white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pic>
        <p:nvPicPr>
          <p:cNvPr id="37" name="Picture 1">
            <a:extLst>
              <a:ext uri="{FF2B5EF4-FFF2-40B4-BE49-F238E27FC236}">
                <a16:creationId xmlns:a16="http://schemas.microsoft.com/office/drawing/2014/main" id="{973572B2-FAE4-4413-B1D9-9FAD56BC5F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4" t="449" b="651"/>
          <a:stretch/>
        </p:blipFill>
        <p:spPr>
          <a:xfrm>
            <a:off x="6967728" y="1311564"/>
            <a:ext cx="3247907" cy="51501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B07E397C-9B33-464C-B605-F8816904F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1" t="4041" r="1897"/>
          <a:stretch/>
        </p:blipFill>
        <p:spPr>
          <a:xfrm>
            <a:off x="1661226" y="1854482"/>
            <a:ext cx="3870960" cy="3703509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17EBF-BE77-4D55-99A5-E6D2C94F5278}"/>
              </a:ext>
            </a:extLst>
          </p:cNvPr>
          <p:cNvGrpSpPr/>
          <p:nvPr/>
        </p:nvGrpSpPr>
        <p:grpSpPr>
          <a:xfrm>
            <a:off x="7249133" y="2392238"/>
            <a:ext cx="2628000" cy="2628000"/>
            <a:chOff x="7510039" y="2224685"/>
            <a:chExt cx="2628000" cy="2628000"/>
          </a:xfrm>
        </p:grpSpPr>
        <p:sp>
          <p:nvSpPr>
            <p:cNvPr id="11" name="자유형 14">
              <a:extLst>
                <a:ext uri="{FF2B5EF4-FFF2-40B4-BE49-F238E27FC236}">
                  <a16:creationId xmlns:a16="http://schemas.microsoft.com/office/drawing/2014/main" id="{2AAA5071-4A89-4D38-8BA2-A4C03014C967}"/>
                </a:ext>
              </a:extLst>
            </p:cNvPr>
            <p:cNvSpPr/>
            <p:nvPr/>
          </p:nvSpPr>
          <p:spPr>
            <a:xfrm>
              <a:off x="7510039" y="2779162"/>
              <a:ext cx="2628000" cy="2073523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메뉴 사진을 누르고 수량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정한 후 확인 버튼 </a:t>
              </a: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-&gt;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주문 내역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-&gt;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가격 계산과 주문 완료 창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주문 내역 초기화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/>
              <a:endParaRPr lang="ko-KR" altLang="en-US" dirty="0">
                <a:solidFill>
                  <a:srgbClr val="404040"/>
                </a:solidFill>
              </a:endParaRPr>
            </a:p>
          </p:txBody>
        </p:sp>
        <p:sp>
          <p:nvSpPr>
            <p:cNvPr id="12" name="자유형 13">
              <a:extLst>
                <a:ext uri="{FF2B5EF4-FFF2-40B4-BE49-F238E27FC236}">
                  <a16:creationId xmlns:a16="http://schemas.microsoft.com/office/drawing/2014/main" id="{257F8515-78E9-42B1-B5F8-188241CAD562}"/>
                </a:ext>
              </a:extLst>
            </p:cNvPr>
            <p:cNvSpPr/>
            <p:nvPr/>
          </p:nvSpPr>
          <p:spPr>
            <a:xfrm>
              <a:off x="7753034" y="2224685"/>
              <a:ext cx="2142009" cy="554477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2. </a:t>
              </a:r>
              <a:r>
                <a:rPr lang="ko-KR" altLang="en-US" sz="1600" b="1" dirty="0">
                  <a:solidFill>
                    <a:prstClr val="white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주문 </a:t>
              </a:r>
              <a:r>
                <a:rPr lang="en-US" altLang="ko-KR" sz="1600" b="1" dirty="0">
                  <a:solidFill>
                    <a:prstClr val="white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/ </a:t>
              </a:r>
              <a:r>
                <a:rPr lang="ko-KR" altLang="en-US" sz="1600" b="1" dirty="0">
                  <a:solidFill>
                    <a:prstClr val="white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취소</a:t>
              </a:r>
              <a:endParaRPr lang="en-US" altLang="ko-KR" sz="1600" b="1" dirty="0">
                <a:solidFill>
                  <a:prstClr val="white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</p:grpSp>
      <p:pic>
        <p:nvPicPr>
          <p:cNvPr id="13" name="Picture 5">
            <a:extLst>
              <a:ext uri="{FF2B5EF4-FFF2-40B4-BE49-F238E27FC236}">
                <a16:creationId xmlns:a16="http://schemas.microsoft.com/office/drawing/2014/main" id="{1FBA9A97-6AE4-4F1B-997E-DC23A368F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" r="1900" b="-1161"/>
          <a:stretch/>
        </p:blipFill>
        <p:spPr>
          <a:xfrm>
            <a:off x="6276862" y="1778289"/>
            <a:ext cx="4572539" cy="38156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AE810B-7B70-4560-B5D0-866D51F01E2E}"/>
              </a:ext>
            </a:extLst>
          </p:cNvPr>
          <p:cNvSpPr txBox="1"/>
          <p:nvPr/>
        </p:nvSpPr>
        <p:spPr>
          <a:xfrm>
            <a:off x="2271118" y="4969212"/>
            <a:ext cx="27154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“ </a:t>
            </a:r>
            <a:r>
              <a:rPr lang="ko-KR" altLang="en-US" sz="14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관리자 모드에서</a:t>
            </a:r>
            <a:r>
              <a:rPr lang="en-US" altLang="ko-KR" sz="14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,</a:t>
            </a:r>
          </a:p>
          <a:p>
            <a:pPr algn="ctr"/>
            <a:r>
              <a:rPr lang="ko-KR" altLang="en-US" sz="1400" dirty="0">
                <a:solidFill>
                  <a:srgbClr val="FFD966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데이터베이스와 </a:t>
            </a:r>
            <a:r>
              <a:rPr lang="ko-KR" altLang="en-US" sz="14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연동하여</a:t>
            </a:r>
            <a:endParaRPr lang="en-US" altLang="ko-KR" sz="1400" dirty="0">
              <a:solidFill>
                <a:srgbClr val="595959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재고조사 </a:t>
            </a:r>
            <a:r>
              <a:rPr lang="en-US" altLang="ko-KR" sz="14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-&gt; </a:t>
            </a:r>
            <a:r>
              <a:rPr lang="ko-KR" altLang="en-US" sz="14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재고 차감</a:t>
            </a:r>
            <a:r>
              <a:rPr lang="en-US" altLang="ko-KR" sz="14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/ </a:t>
            </a:r>
            <a:r>
              <a:rPr lang="ko-KR" altLang="en-US" sz="14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추가 </a:t>
            </a:r>
            <a:r>
              <a:rPr lang="en-US" altLang="ko-KR" sz="1400" dirty="0">
                <a:solidFill>
                  <a:srgbClr val="595959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“</a:t>
            </a:r>
            <a:endParaRPr lang="ko-KR" altLang="en-US" sz="1400" dirty="0">
              <a:solidFill>
                <a:srgbClr val="595959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DC00A57-FA12-488F-BF0A-E62C8C60F2C5}"/>
              </a:ext>
            </a:extLst>
          </p:cNvPr>
          <p:cNvGrpSpPr/>
          <p:nvPr/>
        </p:nvGrpSpPr>
        <p:grpSpPr>
          <a:xfrm>
            <a:off x="2314863" y="2115000"/>
            <a:ext cx="2628000" cy="2627999"/>
            <a:chOff x="2322148" y="2224686"/>
            <a:chExt cx="2628000" cy="2627999"/>
          </a:xfrm>
        </p:grpSpPr>
        <p:sp>
          <p:nvSpPr>
            <p:cNvPr id="16" name="자유형 13">
              <a:extLst>
                <a:ext uri="{FF2B5EF4-FFF2-40B4-BE49-F238E27FC236}">
                  <a16:creationId xmlns:a16="http://schemas.microsoft.com/office/drawing/2014/main" id="{5DB82234-8CF0-403C-A4EA-3E1CF3B75799}"/>
                </a:ext>
              </a:extLst>
            </p:cNvPr>
            <p:cNvSpPr/>
            <p:nvPr/>
          </p:nvSpPr>
          <p:spPr>
            <a:xfrm>
              <a:off x="2565143" y="2224686"/>
              <a:ext cx="2142008" cy="554477"/>
            </a:xfrm>
            <a:custGeom>
              <a:avLst/>
              <a:gdLst>
                <a:gd name="connsiteX0" fmla="*/ 1009263 w 2018526"/>
                <a:gd name="connsiteY0" fmla="*/ 0 h 522512"/>
                <a:gd name="connsiteX1" fmla="*/ 1964757 w 2018526"/>
                <a:gd name="connsiteY1" fmla="*/ 450608 h 522512"/>
                <a:gd name="connsiteX2" fmla="*/ 2018526 w 2018526"/>
                <a:gd name="connsiteY2" fmla="*/ 522512 h 522512"/>
                <a:gd name="connsiteX3" fmla="*/ 0 w 2018526"/>
                <a:gd name="connsiteY3" fmla="*/ 522512 h 522512"/>
                <a:gd name="connsiteX4" fmla="*/ 53769 w 2018526"/>
                <a:gd name="connsiteY4" fmla="*/ 450608 h 522512"/>
                <a:gd name="connsiteX5" fmla="*/ 1009263 w 2018526"/>
                <a:gd name="connsiteY5" fmla="*/ 0 h 52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8526" h="522512">
                  <a:moveTo>
                    <a:pt x="1009263" y="0"/>
                  </a:moveTo>
                  <a:cubicBezTo>
                    <a:pt x="1393938" y="0"/>
                    <a:pt x="1737644" y="175410"/>
                    <a:pt x="1964757" y="450608"/>
                  </a:cubicBezTo>
                  <a:lnTo>
                    <a:pt x="2018526" y="522512"/>
                  </a:lnTo>
                  <a:lnTo>
                    <a:pt x="0" y="522512"/>
                  </a:lnTo>
                  <a:lnTo>
                    <a:pt x="53769" y="450608"/>
                  </a:lnTo>
                  <a:cubicBezTo>
                    <a:pt x="280882" y="175410"/>
                    <a:pt x="624588" y="0"/>
                    <a:pt x="1009263" y="0"/>
                  </a:cubicBezTo>
                  <a:close/>
                </a:path>
              </a:pathLst>
            </a:cu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prstClr val="white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3. </a:t>
              </a:r>
              <a:r>
                <a:rPr lang="ko-KR" altLang="en-US" sz="1600" b="1" dirty="0">
                  <a:solidFill>
                    <a:prstClr val="white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관리자 모드</a:t>
              </a:r>
              <a:endParaRPr lang="en-US" altLang="ko-KR" sz="1600" b="1" dirty="0">
                <a:solidFill>
                  <a:prstClr val="white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</p:txBody>
        </p:sp>
        <p:sp>
          <p:nvSpPr>
            <p:cNvPr id="17" name="자유형 14">
              <a:extLst>
                <a:ext uri="{FF2B5EF4-FFF2-40B4-BE49-F238E27FC236}">
                  <a16:creationId xmlns:a16="http://schemas.microsoft.com/office/drawing/2014/main" id="{46647AAB-0824-4CDF-8185-DDA6EF27BB83}"/>
                </a:ext>
              </a:extLst>
            </p:cNvPr>
            <p:cNvSpPr/>
            <p:nvPr/>
          </p:nvSpPr>
          <p:spPr>
            <a:xfrm>
              <a:off x="2322148" y="2779162"/>
              <a:ext cx="2628000" cy="2073523"/>
            </a:xfrm>
            <a:custGeom>
              <a:avLst/>
              <a:gdLst>
                <a:gd name="connsiteX0" fmla="*/ 228987 w 2476500"/>
                <a:gd name="connsiteY0" fmla="*/ 0 h 1953988"/>
                <a:gd name="connsiteX1" fmla="*/ 2247513 w 2476500"/>
                <a:gd name="connsiteY1" fmla="*/ 0 h 1953988"/>
                <a:gd name="connsiteX2" fmla="*/ 2265026 w 2476500"/>
                <a:gd name="connsiteY2" fmla="*/ 23420 h 1953988"/>
                <a:gd name="connsiteX3" fmla="*/ 2476500 w 2476500"/>
                <a:gd name="connsiteY3" fmla="*/ 715738 h 1953988"/>
                <a:gd name="connsiteX4" fmla="*/ 1238250 w 2476500"/>
                <a:gd name="connsiteY4" fmla="*/ 1953988 h 1953988"/>
                <a:gd name="connsiteX5" fmla="*/ 0 w 2476500"/>
                <a:gd name="connsiteY5" fmla="*/ 715738 h 1953988"/>
                <a:gd name="connsiteX6" fmla="*/ 211474 w 2476500"/>
                <a:gd name="connsiteY6" fmla="*/ 23420 h 1953988"/>
                <a:gd name="connsiteX7" fmla="*/ 228987 w 2476500"/>
                <a:gd name="connsiteY7" fmla="*/ 0 h 195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0" h="1953988">
                  <a:moveTo>
                    <a:pt x="228987" y="0"/>
                  </a:moveTo>
                  <a:lnTo>
                    <a:pt x="2247513" y="0"/>
                  </a:lnTo>
                  <a:lnTo>
                    <a:pt x="2265026" y="23420"/>
                  </a:lnTo>
                  <a:cubicBezTo>
                    <a:pt x="2398540" y="221047"/>
                    <a:pt x="2476500" y="459288"/>
                    <a:pt x="2476500" y="715738"/>
                  </a:cubicBezTo>
                  <a:cubicBezTo>
                    <a:pt x="2476500" y="1399605"/>
                    <a:pt x="1922117" y="1953988"/>
                    <a:pt x="1238250" y="1953988"/>
                  </a:cubicBezTo>
                  <a:cubicBezTo>
                    <a:pt x="554383" y="1953988"/>
                    <a:pt x="0" y="1399605"/>
                    <a:pt x="0" y="715738"/>
                  </a:cubicBezTo>
                  <a:cubicBezTo>
                    <a:pt x="0" y="459288"/>
                    <a:pt x="77960" y="221047"/>
                    <a:pt x="211474" y="23420"/>
                  </a:cubicBezTo>
                  <a:lnTo>
                    <a:pt x="228987" y="0"/>
                  </a:lnTo>
                  <a:close/>
                </a:path>
              </a:pathLst>
            </a:custGeom>
            <a:solidFill>
              <a:srgbClr val="DAE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새로운 음료</a:t>
              </a: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디저트 추가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재고 추가 </a:t>
              </a: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삭제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· </a:t>
              </a:r>
              <a:r>
                <a:rPr lang="ko-KR" altLang="en-US" sz="1200" dirty="0">
                  <a:solidFill>
                    <a:srgbClr val="404040"/>
                  </a:solidFill>
                  <a:latin typeface="넥슨Lv1고딕 OTF Bold" panose="00000800000000000000" pitchFamily="50" charset="-127"/>
                  <a:ea typeface="넥슨Lv1고딕 OTF Bold" panose="00000800000000000000" pitchFamily="50" charset="-127"/>
                </a:rPr>
                <a:t>재접속시 반영</a:t>
              </a:r>
              <a:endParaRPr lang="en-US" altLang="ko-KR" sz="1200" dirty="0">
                <a:solidFill>
                  <a:srgbClr val="40404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200" dirty="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85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697" y="172841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04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각 코드의 역할과 관계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A089F-A5CC-4CA2-803F-68865237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46" y="2028366"/>
            <a:ext cx="2448590" cy="2801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37ADC6-43AE-4E7A-B6D0-764134633CCF}"/>
              </a:ext>
            </a:extLst>
          </p:cNvPr>
          <p:cNvSpPr txBox="1"/>
          <p:nvPr/>
        </p:nvSpPr>
        <p:spPr>
          <a:xfrm>
            <a:off x="3833027" y="2970785"/>
            <a:ext cx="162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src</a:t>
            </a:r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소스 폴더 </a:t>
            </a:r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-&gt;</a:t>
            </a:r>
          </a:p>
          <a:p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Cafe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패키지 안에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총 </a:t>
            </a:r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7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개의 소스파일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존재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D6D1AB-34A9-4470-8ED3-EE50253159BD}"/>
              </a:ext>
            </a:extLst>
          </p:cNvPr>
          <p:cNvGrpSpPr/>
          <p:nvPr/>
        </p:nvGrpSpPr>
        <p:grpSpPr>
          <a:xfrm rot="10800000">
            <a:off x="5916604" y="3480782"/>
            <a:ext cx="358787" cy="274942"/>
            <a:chOff x="6689841" y="4933567"/>
            <a:chExt cx="272354" cy="20870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D1A056E-8885-49BC-AD7C-190DF161220A}"/>
                </a:ext>
              </a:extLst>
            </p:cNvPr>
            <p:cNvSpPr/>
            <p:nvPr/>
          </p:nvSpPr>
          <p:spPr>
            <a:xfrm rot="2400000">
              <a:off x="6689843" y="5054658"/>
              <a:ext cx="272352" cy="87617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822070D-06DE-4F71-97BE-17DA18FD54F0}"/>
                </a:ext>
              </a:extLst>
            </p:cNvPr>
            <p:cNvSpPr/>
            <p:nvPr/>
          </p:nvSpPr>
          <p:spPr>
            <a:xfrm rot="8400000" flipH="1">
              <a:off x="6689841" y="4933567"/>
              <a:ext cx="272352" cy="87617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8" name="원호 7">
            <a:extLst>
              <a:ext uri="{FF2B5EF4-FFF2-40B4-BE49-F238E27FC236}">
                <a16:creationId xmlns:a16="http://schemas.microsoft.com/office/drawing/2014/main" id="{EBBDA237-F1E1-464A-A913-73ED38287BCE}"/>
              </a:ext>
            </a:extLst>
          </p:cNvPr>
          <p:cNvSpPr/>
          <p:nvPr/>
        </p:nvSpPr>
        <p:spPr>
          <a:xfrm>
            <a:off x="2255746" y="2339897"/>
            <a:ext cx="1535190" cy="1860628"/>
          </a:xfrm>
          <a:prstGeom prst="arc">
            <a:avLst>
              <a:gd name="adj1" fmla="val 18466422"/>
              <a:gd name="adj2" fmla="val 3625646"/>
            </a:avLst>
          </a:prstGeom>
          <a:ln w="34925">
            <a:solidFill>
              <a:srgbClr val="333F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8962D0F-32E0-4603-A5EC-59309755E0E4}"/>
              </a:ext>
            </a:extLst>
          </p:cNvPr>
          <p:cNvGrpSpPr/>
          <p:nvPr/>
        </p:nvGrpSpPr>
        <p:grpSpPr>
          <a:xfrm>
            <a:off x="6769677" y="1226824"/>
            <a:ext cx="3741176" cy="2019862"/>
            <a:chOff x="6817302" y="1360174"/>
            <a:chExt cx="3741176" cy="201986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4A20E40-A267-4068-9D3F-4C457C79C9A5}"/>
                </a:ext>
              </a:extLst>
            </p:cNvPr>
            <p:cNvGrpSpPr/>
            <p:nvPr/>
          </p:nvGrpSpPr>
          <p:grpSpPr>
            <a:xfrm>
              <a:off x="6817302" y="1360174"/>
              <a:ext cx="3741176" cy="2019862"/>
              <a:chOff x="6817302" y="1360174"/>
              <a:chExt cx="3741176" cy="2019862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27E8CD3D-1AF8-4C8F-B2EE-511E9757AA8D}"/>
                  </a:ext>
                </a:extLst>
              </p:cNvPr>
              <p:cNvSpPr/>
              <p:nvPr/>
            </p:nvSpPr>
            <p:spPr>
              <a:xfrm>
                <a:off x="6817302" y="1683526"/>
                <a:ext cx="2812473" cy="1270216"/>
              </a:xfrm>
              <a:prstGeom prst="roundRect">
                <a:avLst/>
              </a:prstGeom>
              <a:solidFill>
                <a:srgbClr val="DAE3F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marL="314960" marR="0" indent="107950" fontAlgn="base" latinLnBrk="1">
                  <a:spcBef>
                    <a:spcPts val="0"/>
                  </a:spcBef>
                  <a:spcAft>
                    <a:spcPts val="300"/>
                  </a:spcAft>
                </a:pPr>
                <a:endParaRPr lang="ko-KR" altLang="en-US" sz="18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EDAE14D-6377-480C-9393-BE69529CE536}"/>
                  </a:ext>
                </a:extLst>
              </p:cNvPr>
              <p:cNvGrpSpPr/>
              <p:nvPr/>
            </p:nvGrpSpPr>
            <p:grpSpPr>
              <a:xfrm>
                <a:off x="6915727" y="1360174"/>
                <a:ext cx="3642751" cy="2019862"/>
                <a:chOff x="6863137" y="1580560"/>
                <a:chExt cx="3642751" cy="2019862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FD03187-EBC1-4DEC-8895-3D3E52FAF85A}"/>
                    </a:ext>
                  </a:extLst>
                </p:cNvPr>
                <p:cNvSpPr txBox="1"/>
                <p:nvPr/>
              </p:nvSpPr>
              <p:spPr>
                <a:xfrm>
                  <a:off x="6863137" y="1580560"/>
                  <a:ext cx="25361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CAFE_program.java</a:t>
                  </a:r>
                  <a:endParaRPr lang="ko-KR" altLang="en-US" sz="1600" dirty="0"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7C347A-4533-423A-8B5C-4C93B0A1DF58}"/>
                    </a:ext>
                  </a:extLst>
                </p:cNvPr>
                <p:cNvSpPr txBox="1"/>
                <p:nvPr/>
              </p:nvSpPr>
              <p:spPr>
                <a:xfrm>
                  <a:off x="6895913" y="1967539"/>
                  <a:ext cx="3609975" cy="1632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-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주문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초기화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관리자 모드 버튼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- </a:t>
                  </a:r>
                  <a:r>
                    <a:rPr lang="en-US" altLang="ko-KR" sz="1100" dirty="0" err="1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sql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 연동 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-&gt;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 상품 가격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재고 </a:t>
                  </a:r>
                  <a:r>
                    <a:rPr lang="ko-KR" altLang="en-US" sz="1100" dirty="0" err="1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받아옴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-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상품 이미지 삽입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버튼 기능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-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전체적인 프레임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패널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삽입 및 조절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ko-KR" altLang="en-US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</p:grpSp>
        </p:grp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339677D-471D-42E3-A47D-5EEC313156B0}"/>
                </a:ext>
              </a:extLst>
            </p:cNvPr>
            <p:cNvSpPr/>
            <p:nvPr/>
          </p:nvSpPr>
          <p:spPr>
            <a:xfrm>
              <a:off x="6887848" y="1490370"/>
              <a:ext cx="61610" cy="61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B157BC-D21F-4D1A-8191-A0CB15E8C02E}"/>
              </a:ext>
            </a:extLst>
          </p:cNvPr>
          <p:cNvGrpSpPr/>
          <p:nvPr/>
        </p:nvGrpSpPr>
        <p:grpSpPr>
          <a:xfrm>
            <a:off x="8471516" y="2974550"/>
            <a:ext cx="3745148" cy="1906536"/>
            <a:chOff x="8471516" y="2974550"/>
            <a:chExt cx="3745148" cy="190653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06B0F21-9D37-4A89-ABF8-10F680A3D853}"/>
                </a:ext>
              </a:extLst>
            </p:cNvPr>
            <p:cNvGrpSpPr/>
            <p:nvPr/>
          </p:nvGrpSpPr>
          <p:grpSpPr>
            <a:xfrm>
              <a:off x="8471516" y="2974550"/>
              <a:ext cx="3745148" cy="1906536"/>
              <a:chOff x="6817302" y="1351898"/>
              <a:chExt cx="3745148" cy="1906536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DA48CBB5-EA9D-40C4-9935-A0742BFA30FA}"/>
                  </a:ext>
                </a:extLst>
              </p:cNvPr>
              <p:cNvSpPr/>
              <p:nvPr/>
            </p:nvSpPr>
            <p:spPr>
              <a:xfrm>
                <a:off x="6817302" y="1683526"/>
                <a:ext cx="2812473" cy="1270216"/>
              </a:xfrm>
              <a:prstGeom prst="roundRect">
                <a:avLst/>
              </a:prstGeom>
              <a:solidFill>
                <a:srgbClr val="DAE3F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marL="314960" marR="0" indent="107950" fontAlgn="base" latinLnBrk="1">
                  <a:spcBef>
                    <a:spcPts val="0"/>
                  </a:spcBef>
                  <a:spcAft>
                    <a:spcPts val="300"/>
                  </a:spcAft>
                </a:pPr>
                <a:endParaRPr lang="ko-KR" altLang="en-US" sz="18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C10F9A3-3356-4A89-B1BC-09C5A9DB88A1}"/>
                  </a:ext>
                </a:extLst>
              </p:cNvPr>
              <p:cNvGrpSpPr/>
              <p:nvPr/>
            </p:nvGrpSpPr>
            <p:grpSpPr>
              <a:xfrm>
                <a:off x="6952475" y="1351898"/>
                <a:ext cx="3609975" cy="1906536"/>
                <a:chOff x="6899885" y="1572284"/>
                <a:chExt cx="3609975" cy="1906536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DA16E78-B0D4-4B21-A5A8-84D090828586}"/>
                    </a:ext>
                  </a:extLst>
                </p:cNvPr>
                <p:cNvSpPr txBox="1"/>
                <p:nvPr/>
              </p:nvSpPr>
              <p:spPr>
                <a:xfrm>
                  <a:off x="6899885" y="1572284"/>
                  <a:ext cx="25361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600" dirty="0"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DB_Conn_Query.java</a:t>
                  </a:r>
                  <a:endParaRPr lang="ko-KR" altLang="en-US" sz="1600" dirty="0"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6D5B526-EE3D-4E08-8301-99747719A3D5}"/>
                    </a:ext>
                  </a:extLst>
                </p:cNvPr>
                <p:cNvSpPr txBox="1"/>
                <p:nvPr/>
              </p:nvSpPr>
              <p:spPr>
                <a:xfrm>
                  <a:off x="6899885" y="2099853"/>
                  <a:ext cx="3609975" cy="1378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- </a:t>
                  </a:r>
                  <a:r>
                    <a:rPr lang="en-US" altLang="ko-KR" sz="1100" dirty="0" err="1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sql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이용해 데이터베이스 연결 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-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상품명 읽어오고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상품 재고 추가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-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상품 재고 차감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ko-KR" altLang="en-US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</p:grpSp>
        </p:grp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1826C09-B99C-4682-BC8D-DC2650F2DE7A}"/>
                </a:ext>
              </a:extLst>
            </p:cNvPr>
            <p:cNvSpPr/>
            <p:nvPr/>
          </p:nvSpPr>
          <p:spPr>
            <a:xfrm>
              <a:off x="11100295" y="3118253"/>
              <a:ext cx="61610" cy="61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65BBFC-73C0-40D4-A21D-E66B8069F2EF}"/>
              </a:ext>
            </a:extLst>
          </p:cNvPr>
          <p:cNvGrpSpPr/>
          <p:nvPr/>
        </p:nvGrpSpPr>
        <p:grpSpPr>
          <a:xfrm>
            <a:off x="6769677" y="4657552"/>
            <a:ext cx="3680521" cy="1593568"/>
            <a:chOff x="6817302" y="1360174"/>
            <a:chExt cx="3680521" cy="1593568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0513AEA-EFEB-4414-BE29-D1C31ECFA1CD}"/>
                </a:ext>
              </a:extLst>
            </p:cNvPr>
            <p:cNvGrpSpPr/>
            <p:nvPr/>
          </p:nvGrpSpPr>
          <p:grpSpPr>
            <a:xfrm>
              <a:off x="6817302" y="1360174"/>
              <a:ext cx="3680521" cy="1593568"/>
              <a:chOff x="6817302" y="1360174"/>
              <a:chExt cx="3680521" cy="1593568"/>
            </a:xfrm>
          </p:grpSpPr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74D52D22-7B36-4175-93A6-ACA47FAD1743}"/>
                  </a:ext>
                </a:extLst>
              </p:cNvPr>
              <p:cNvSpPr/>
              <p:nvPr/>
            </p:nvSpPr>
            <p:spPr>
              <a:xfrm>
                <a:off x="6817302" y="1683526"/>
                <a:ext cx="2812473" cy="1270216"/>
              </a:xfrm>
              <a:prstGeom prst="roundRect">
                <a:avLst/>
              </a:prstGeom>
              <a:solidFill>
                <a:srgbClr val="DAE3F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marL="314960" marR="0" indent="107950" fontAlgn="base" latinLnBrk="1">
                  <a:spcBef>
                    <a:spcPts val="0"/>
                  </a:spcBef>
                  <a:spcAft>
                    <a:spcPts val="300"/>
                  </a:spcAft>
                </a:pPr>
                <a:endParaRPr lang="ko-KR" altLang="en-US" sz="18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BD4917A0-D9E4-4DA8-B3C5-91F565D80B43}"/>
                  </a:ext>
                </a:extLst>
              </p:cNvPr>
              <p:cNvGrpSpPr/>
              <p:nvPr/>
            </p:nvGrpSpPr>
            <p:grpSpPr>
              <a:xfrm>
                <a:off x="6887848" y="1360174"/>
                <a:ext cx="3609975" cy="1342564"/>
                <a:chOff x="6835258" y="1580560"/>
                <a:chExt cx="3609975" cy="1342564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97C3985-695D-414E-AFFF-B416F4C9A1EB}"/>
                    </a:ext>
                  </a:extLst>
                </p:cNvPr>
                <p:cNvSpPr txBox="1"/>
                <p:nvPr/>
              </p:nvSpPr>
              <p:spPr>
                <a:xfrm>
                  <a:off x="6863137" y="1580560"/>
                  <a:ext cx="25361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desert.java</a:t>
                  </a:r>
                  <a:endParaRPr lang="ko-KR" altLang="en-US" sz="1600" dirty="0"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8BAF0E1-4948-4CD9-82EC-D2BE00F6CA71}"/>
                    </a:ext>
                  </a:extLst>
                </p:cNvPr>
                <p:cNvSpPr txBox="1"/>
                <p:nvPr/>
              </p:nvSpPr>
              <p:spPr>
                <a:xfrm>
                  <a:off x="6835258" y="2095718"/>
                  <a:ext cx="3609975" cy="827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- 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관리자모드에서 디저트 메뉴 추가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상품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가격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재고를 입력 받아 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DB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에 추가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추가에 성공하면 다시 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main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 창을 띄움</a:t>
                  </a:r>
                  <a:endParaRPr lang="ko-KR" altLang="en-US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</p:grpSp>
        </p:grp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E3F428C-7A66-415B-A80A-1B4D414C8D84}"/>
                </a:ext>
              </a:extLst>
            </p:cNvPr>
            <p:cNvSpPr/>
            <p:nvPr/>
          </p:nvSpPr>
          <p:spPr>
            <a:xfrm>
              <a:off x="6887848" y="1490370"/>
              <a:ext cx="61610" cy="61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34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701" y="171450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04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각 코드의 역할과 관계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A089F-A5CC-4CA2-803F-68865237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46" y="2028366"/>
            <a:ext cx="2448590" cy="2801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37ADC6-43AE-4E7A-B6D0-764134633CCF}"/>
              </a:ext>
            </a:extLst>
          </p:cNvPr>
          <p:cNvSpPr txBox="1"/>
          <p:nvPr/>
        </p:nvSpPr>
        <p:spPr>
          <a:xfrm>
            <a:off x="3833027" y="2970785"/>
            <a:ext cx="162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src</a:t>
            </a:r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소스 폴더 </a:t>
            </a:r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-&gt;</a:t>
            </a:r>
          </a:p>
          <a:p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Cafe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패키지 안에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총 </a:t>
            </a:r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7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개의 소스파일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존재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D6D1AB-34A9-4470-8ED3-EE50253159BD}"/>
              </a:ext>
            </a:extLst>
          </p:cNvPr>
          <p:cNvGrpSpPr/>
          <p:nvPr/>
        </p:nvGrpSpPr>
        <p:grpSpPr>
          <a:xfrm rot="10800000">
            <a:off x="5916604" y="3480782"/>
            <a:ext cx="358787" cy="274942"/>
            <a:chOff x="6689841" y="4933567"/>
            <a:chExt cx="272354" cy="20870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D1A056E-8885-49BC-AD7C-190DF161220A}"/>
                </a:ext>
              </a:extLst>
            </p:cNvPr>
            <p:cNvSpPr/>
            <p:nvPr/>
          </p:nvSpPr>
          <p:spPr>
            <a:xfrm rot="2400000">
              <a:off x="6689843" y="5054658"/>
              <a:ext cx="272352" cy="87617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822070D-06DE-4F71-97BE-17DA18FD54F0}"/>
                </a:ext>
              </a:extLst>
            </p:cNvPr>
            <p:cNvSpPr/>
            <p:nvPr/>
          </p:nvSpPr>
          <p:spPr>
            <a:xfrm rot="8400000" flipH="1">
              <a:off x="6689841" y="4933567"/>
              <a:ext cx="272352" cy="87617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8" name="원호 7">
            <a:extLst>
              <a:ext uri="{FF2B5EF4-FFF2-40B4-BE49-F238E27FC236}">
                <a16:creationId xmlns:a16="http://schemas.microsoft.com/office/drawing/2014/main" id="{EBBDA237-F1E1-464A-A913-73ED38287BCE}"/>
              </a:ext>
            </a:extLst>
          </p:cNvPr>
          <p:cNvSpPr/>
          <p:nvPr/>
        </p:nvSpPr>
        <p:spPr>
          <a:xfrm>
            <a:off x="2255746" y="2339897"/>
            <a:ext cx="1535190" cy="1860628"/>
          </a:xfrm>
          <a:prstGeom prst="arc">
            <a:avLst>
              <a:gd name="adj1" fmla="val 18466422"/>
              <a:gd name="adj2" fmla="val 3625646"/>
            </a:avLst>
          </a:prstGeom>
          <a:ln w="34925">
            <a:solidFill>
              <a:srgbClr val="333F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8962D0F-32E0-4603-A5EC-59309755E0E4}"/>
              </a:ext>
            </a:extLst>
          </p:cNvPr>
          <p:cNvGrpSpPr/>
          <p:nvPr/>
        </p:nvGrpSpPr>
        <p:grpSpPr>
          <a:xfrm>
            <a:off x="6769677" y="1226824"/>
            <a:ext cx="3680521" cy="1801758"/>
            <a:chOff x="6817302" y="1360174"/>
            <a:chExt cx="3680521" cy="180175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4A20E40-A267-4068-9D3F-4C457C79C9A5}"/>
                </a:ext>
              </a:extLst>
            </p:cNvPr>
            <p:cNvGrpSpPr/>
            <p:nvPr/>
          </p:nvGrpSpPr>
          <p:grpSpPr>
            <a:xfrm>
              <a:off x="6817302" y="1360174"/>
              <a:ext cx="3680521" cy="1801758"/>
              <a:chOff x="6817302" y="1360174"/>
              <a:chExt cx="3680521" cy="1801758"/>
            </a:xfrm>
          </p:grpSpPr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27E8CD3D-1AF8-4C8F-B2EE-511E9757AA8D}"/>
                  </a:ext>
                </a:extLst>
              </p:cNvPr>
              <p:cNvSpPr/>
              <p:nvPr/>
            </p:nvSpPr>
            <p:spPr>
              <a:xfrm>
                <a:off x="6817302" y="1683526"/>
                <a:ext cx="2812473" cy="1270216"/>
              </a:xfrm>
              <a:prstGeom prst="roundRect">
                <a:avLst/>
              </a:prstGeom>
              <a:solidFill>
                <a:srgbClr val="DAE3F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marL="314960" marR="0" indent="107950" fontAlgn="base" latinLnBrk="1">
                  <a:spcBef>
                    <a:spcPts val="0"/>
                  </a:spcBef>
                  <a:spcAft>
                    <a:spcPts val="300"/>
                  </a:spcAft>
                </a:pPr>
                <a:endParaRPr lang="ko-KR" altLang="en-US" sz="18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EDAE14D-6377-480C-9393-BE69529CE536}"/>
                  </a:ext>
                </a:extLst>
              </p:cNvPr>
              <p:cNvGrpSpPr/>
              <p:nvPr/>
            </p:nvGrpSpPr>
            <p:grpSpPr>
              <a:xfrm>
                <a:off x="6887848" y="1360174"/>
                <a:ext cx="3609975" cy="1801758"/>
                <a:chOff x="6835258" y="1580560"/>
                <a:chExt cx="3609975" cy="1801758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FD03187-EBC1-4DEC-8895-3D3E52FAF85A}"/>
                    </a:ext>
                  </a:extLst>
                </p:cNvPr>
                <p:cNvSpPr txBox="1"/>
                <p:nvPr/>
              </p:nvSpPr>
              <p:spPr>
                <a:xfrm>
                  <a:off x="6863137" y="1580560"/>
                  <a:ext cx="25361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drink.java</a:t>
                  </a:r>
                  <a:endParaRPr lang="ko-KR" altLang="en-US" sz="1600" dirty="0"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7C347A-4533-423A-8B5C-4C93B0A1DF58}"/>
                    </a:ext>
                  </a:extLst>
                </p:cNvPr>
                <p:cNvSpPr txBox="1"/>
                <p:nvPr/>
              </p:nvSpPr>
              <p:spPr>
                <a:xfrm>
                  <a:off x="6835258" y="2003351"/>
                  <a:ext cx="3609975" cy="13789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상품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,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가격을 입력 받아 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DB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에 추가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추가에 성공하면 다시 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main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창을 띄움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상품 이미지나 버튼은 </a:t>
                  </a:r>
                  <a:r>
                    <a:rPr lang="en-US" altLang="ko-KR" sz="1100" dirty="0" err="1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CAFE_program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    java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파일에 있음</a:t>
                  </a:r>
                  <a:endParaRPr lang="en-US" altLang="ko-KR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ko-KR" altLang="en-US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</p:grpSp>
        </p:grp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339677D-471D-42E3-A47D-5EEC313156B0}"/>
                </a:ext>
              </a:extLst>
            </p:cNvPr>
            <p:cNvSpPr/>
            <p:nvPr/>
          </p:nvSpPr>
          <p:spPr>
            <a:xfrm>
              <a:off x="6887848" y="1490370"/>
              <a:ext cx="61610" cy="61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A2166B-68E0-4BF8-A337-3DBD94A92898}"/>
              </a:ext>
            </a:extLst>
          </p:cNvPr>
          <p:cNvGrpSpPr/>
          <p:nvPr/>
        </p:nvGrpSpPr>
        <p:grpSpPr>
          <a:xfrm>
            <a:off x="8471516" y="2974550"/>
            <a:ext cx="3811924" cy="2044616"/>
            <a:chOff x="8471516" y="2974550"/>
            <a:chExt cx="3609975" cy="2044616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06B0F21-9D37-4A89-ABF8-10F680A3D853}"/>
                </a:ext>
              </a:extLst>
            </p:cNvPr>
            <p:cNvGrpSpPr/>
            <p:nvPr/>
          </p:nvGrpSpPr>
          <p:grpSpPr>
            <a:xfrm>
              <a:off x="8471516" y="2974550"/>
              <a:ext cx="3609975" cy="2044616"/>
              <a:chOff x="6817302" y="1351898"/>
              <a:chExt cx="3609975" cy="2044616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DA48CBB5-EA9D-40C4-9935-A0742BFA30FA}"/>
                  </a:ext>
                </a:extLst>
              </p:cNvPr>
              <p:cNvSpPr/>
              <p:nvPr/>
            </p:nvSpPr>
            <p:spPr>
              <a:xfrm>
                <a:off x="6817302" y="1683526"/>
                <a:ext cx="2812473" cy="1270216"/>
              </a:xfrm>
              <a:prstGeom prst="roundRect">
                <a:avLst/>
              </a:prstGeom>
              <a:solidFill>
                <a:srgbClr val="DAE3F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marL="314960" marR="0" indent="107950" fontAlgn="base" latinLnBrk="1">
                  <a:spcBef>
                    <a:spcPts val="0"/>
                  </a:spcBef>
                  <a:spcAft>
                    <a:spcPts val="300"/>
                  </a:spcAft>
                </a:pPr>
                <a:endParaRPr lang="ko-KR" altLang="en-US" sz="18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C10F9A3-3356-4A89-B1BC-09C5A9DB88A1}"/>
                  </a:ext>
                </a:extLst>
              </p:cNvPr>
              <p:cNvGrpSpPr/>
              <p:nvPr/>
            </p:nvGrpSpPr>
            <p:grpSpPr>
              <a:xfrm>
                <a:off x="6817302" y="1351898"/>
                <a:ext cx="3609975" cy="2044616"/>
                <a:chOff x="6764712" y="1572284"/>
                <a:chExt cx="3609975" cy="2044616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DA16E78-B0D4-4B21-A5A8-84D090828586}"/>
                    </a:ext>
                  </a:extLst>
                </p:cNvPr>
                <p:cNvSpPr txBox="1"/>
                <p:nvPr/>
              </p:nvSpPr>
              <p:spPr>
                <a:xfrm>
                  <a:off x="6899885" y="1572284"/>
                  <a:ext cx="25361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altLang="ko-KR" sz="1600" dirty="0"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login.java</a:t>
                  </a:r>
                  <a:endParaRPr lang="ko-KR" altLang="en-US" sz="1600" dirty="0"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6D5B526-EE3D-4E08-8301-99747719A3D5}"/>
                    </a:ext>
                  </a:extLst>
                </p:cNvPr>
                <p:cNvSpPr txBox="1"/>
                <p:nvPr/>
              </p:nvSpPr>
              <p:spPr>
                <a:xfrm>
                  <a:off x="6764712" y="1984017"/>
                  <a:ext cx="3609975" cy="1632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관리자 로그인 프레임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DB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에 저장된 관리자 비밀번호를 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   </a:t>
                  </a:r>
                  <a:r>
                    <a:rPr lang="en-US" altLang="ko-KR" sz="10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 </a:t>
                  </a: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DB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함수 통해 </a:t>
                  </a:r>
                  <a:r>
                    <a:rPr lang="ko-KR" altLang="en-US" sz="1100" dirty="0" err="1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받아옴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텍스트 필드에 입력된 값과 일치하는지 확인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en-US" altLang="ko-KR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ko-KR" altLang="en-US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</p:grpSp>
        </p:grp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1826C09-B99C-4682-BC8D-DC2650F2DE7A}"/>
                </a:ext>
              </a:extLst>
            </p:cNvPr>
            <p:cNvSpPr/>
            <p:nvPr/>
          </p:nvSpPr>
          <p:spPr>
            <a:xfrm>
              <a:off x="11100295" y="3118253"/>
              <a:ext cx="61610" cy="61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65BBFC-73C0-40D4-A21D-E66B8069F2EF}"/>
              </a:ext>
            </a:extLst>
          </p:cNvPr>
          <p:cNvGrpSpPr/>
          <p:nvPr/>
        </p:nvGrpSpPr>
        <p:grpSpPr>
          <a:xfrm>
            <a:off x="6769677" y="4657552"/>
            <a:ext cx="3741176" cy="1593568"/>
            <a:chOff x="6817302" y="1360174"/>
            <a:chExt cx="3741176" cy="1593568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D0513AEA-EFEB-4414-BE29-D1C31ECFA1CD}"/>
                </a:ext>
              </a:extLst>
            </p:cNvPr>
            <p:cNvGrpSpPr/>
            <p:nvPr/>
          </p:nvGrpSpPr>
          <p:grpSpPr>
            <a:xfrm>
              <a:off x="6817302" y="1360174"/>
              <a:ext cx="3741176" cy="1593568"/>
              <a:chOff x="6817302" y="1360174"/>
              <a:chExt cx="3741176" cy="1593568"/>
            </a:xfrm>
          </p:grpSpPr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74D52D22-7B36-4175-93A6-ACA47FAD1743}"/>
                  </a:ext>
                </a:extLst>
              </p:cNvPr>
              <p:cNvSpPr/>
              <p:nvPr/>
            </p:nvSpPr>
            <p:spPr>
              <a:xfrm>
                <a:off x="6817302" y="1683526"/>
                <a:ext cx="2812473" cy="1270216"/>
              </a:xfrm>
              <a:prstGeom prst="roundRect">
                <a:avLst/>
              </a:prstGeom>
              <a:solidFill>
                <a:srgbClr val="DAE3F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marL="314960" marR="0" indent="107950" fontAlgn="base" latinLnBrk="1">
                  <a:spcBef>
                    <a:spcPts val="0"/>
                  </a:spcBef>
                  <a:spcAft>
                    <a:spcPts val="300"/>
                  </a:spcAft>
                </a:pPr>
                <a:endParaRPr lang="ko-KR" altLang="en-US" sz="18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BD4917A0-D9E4-4DA8-B3C5-91F565D80B43}"/>
                  </a:ext>
                </a:extLst>
              </p:cNvPr>
              <p:cNvGrpSpPr/>
              <p:nvPr/>
            </p:nvGrpSpPr>
            <p:grpSpPr>
              <a:xfrm>
                <a:off x="6915727" y="1360174"/>
                <a:ext cx="3642751" cy="1223762"/>
                <a:chOff x="6863137" y="1580560"/>
                <a:chExt cx="3642751" cy="1223762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97C3985-695D-414E-AFFF-B416F4C9A1EB}"/>
                    </a:ext>
                  </a:extLst>
                </p:cNvPr>
                <p:cNvSpPr txBox="1"/>
                <p:nvPr/>
              </p:nvSpPr>
              <p:spPr>
                <a:xfrm>
                  <a:off x="6863137" y="1580560"/>
                  <a:ext cx="25361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mainframe.java</a:t>
                  </a:r>
                  <a:endParaRPr lang="ko-KR" altLang="en-US" sz="1600" dirty="0"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8BAF0E1-4948-4CD9-82EC-D2BE00F6CA71}"/>
                    </a:ext>
                  </a:extLst>
                </p:cNvPr>
                <p:cNvSpPr txBox="1"/>
                <p:nvPr/>
              </p:nvSpPr>
              <p:spPr>
                <a:xfrm>
                  <a:off x="6895913" y="2230832"/>
                  <a:ext cx="3609975" cy="5734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-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처음 시작 화면 프레임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- </a:t>
                  </a: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시작 버튼에 기능 부여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</p:grpSp>
        </p:grp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E3F428C-7A66-415B-A80A-1B4D414C8D84}"/>
                </a:ext>
              </a:extLst>
            </p:cNvPr>
            <p:cNvSpPr/>
            <p:nvPr/>
          </p:nvSpPr>
          <p:spPr>
            <a:xfrm>
              <a:off x="6887848" y="1490370"/>
              <a:ext cx="61610" cy="61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43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A861E98-01FE-4D1A-A280-7A68D29B9D9E}"/>
              </a:ext>
            </a:extLst>
          </p:cNvPr>
          <p:cNvSpPr/>
          <p:nvPr/>
        </p:nvSpPr>
        <p:spPr>
          <a:xfrm>
            <a:off x="266701" y="171450"/>
            <a:ext cx="11658598" cy="64960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1219200" dir="5400000" sx="80000" sy="8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ctr"/>
          <a:lstStyle/>
          <a:p>
            <a:pPr algn="ctr" latinLnBrk="0">
              <a:lnSpc>
                <a:spcPct val="200000"/>
              </a:lnSpc>
              <a:defRPr/>
            </a:pPr>
            <a:endParaRPr lang="en-US" altLang="ko-KR" sz="1050" kern="0" dirty="0">
              <a:solidFill>
                <a:prstClr val="white">
                  <a:lumMod val="65000"/>
                </a:prst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모서리가 둥근 직사각형 30">
            <a:extLst>
              <a:ext uri="{FF2B5EF4-FFF2-40B4-BE49-F238E27FC236}">
                <a16:creationId xmlns:a16="http://schemas.microsoft.com/office/drawing/2014/main" id="{26D774F1-9616-415F-8439-2E3963564009}"/>
              </a:ext>
            </a:extLst>
          </p:cNvPr>
          <p:cNvSpPr/>
          <p:nvPr/>
        </p:nvSpPr>
        <p:spPr>
          <a:xfrm>
            <a:off x="5826394" y="375553"/>
            <a:ext cx="539208" cy="272147"/>
          </a:xfrm>
          <a:prstGeom prst="roundRect">
            <a:avLst>
              <a:gd name="adj" fmla="val 50000"/>
            </a:avLst>
          </a:prstGeom>
          <a:solidFill>
            <a:srgbClr val="333F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잘풀리는하루OTF Medium" panose="02020503020101020101" pitchFamily="18" charset="-127"/>
                <a:ea typeface="잘풀리는하루OTF Medium" panose="02020503020101020101" pitchFamily="18" charset="-127"/>
              </a:rPr>
              <a:t>04</a:t>
            </a:r>
            <a:endParaRPr lang="ko-KR" altLang="en-US" sz="1400" dirty="0">
              <a:solidFill>
                <a:schemeClr val="bg1"/>
              </a:solidFill>
              <a:latin typeface="잘풀리는하루OTF Medium" panose="02020503020101020101" pitchFamily="18" charset="-127"/>
              <a:ea typeface="잘풀리는하루OTF Medium" panose="020205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B99008-4340-4AC6-B0F7-57D1F3C22A03}"/>
              </a:ext>
            </a:extLst>
          </p:cNvPr>
          <p:cNvSpPr txBox="1"/>
          <p:nvPr/>
        </p:nvSpPr>
        <p:spPr>
          <a:xfrm>
            <a:off x="3833810" y="647700"/>
            <a:ext cx="452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각 코드의 역할과 관계</a:t>
            </a:r>
            <a:endParaRPr lang="ko-KR" alt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BA089F-A5CC-4CA2-803F-68865237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46" y="2028366"/>
            <a:ext cx="2448590" cy="2801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37ADC6-43AE-4E7A-B6D0-764134633CCF}"/>
              </a:ext>
            </a:extLst>
          </p:cNvPr>
          <p:cNvSpPr txBox="1"/>
          <p:nvPr/>
        </p:nvSpPr>
        <p:spPr>
          <a:xfrm>
            <a:off x="3833027" y="2970785"/>
            <a:ext cx="162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src</a:t>
            </a:r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소스 폴더 </a:t>
            </a:r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-&gt;</a:t>
            </a:r>
          </a:p>
          <a:p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Cafe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 패키지 안에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총 </a:t>
            </a:r>
            <a:r>
              <a:rPr lang="en-US" altLang="ko-KR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7</a:t>
            </a:r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개의 소스파일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  <a:p>
            <a:r>
              <a:rPr lang="ko-KR" altLang="en-US" sz="1200" dirty="0">
                <a:solidFill>
                  <a:srgbClr val="333F50"/>
                </a:solidFill>
                <a:latin typeface="넥슨Lv1고딕 OTF Bold" panose="00000800000000000000" pitchFamily="50" charset="-127"/>
                <a:ea typeface="넥슨Lv1고딕 OTF Bold" panose="00000800000000000000" pitchFamily="50" charset="-127"/>
              </a:rPr>
              <a:t>존재</a:t>
            </a:r>
            <a:endParaRPr lang="en-US" altLang="ko-KR" sz="1200" dirty="0">
              <a:solidFill>
                <a:srgbClr val="333F50"/>
              </a:solidFill>
              <a:latin typeface="넥슨Lv1고딕 OTF Bold" panose="00000800000000000000" pitchFamily="50" charset="-127"/>
              <a:ea typeface="넥슨Lv1고딕 OTF Bold" panose="00000800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D6D1AB-34A9-4470-8ED3-EE50253159BD}"/>
              </a:ext>
            </a:extLst>
          </p:cNvPr>
          <p:cNvGrpSpPr/>
          <p:nvPr/>
        </p:nvGrpSpPr>
        <p:grpSpPr>
          <a:xfrm rot="10800000">
            <a:off x="5916604" y="3480782"/>
            <a:ext cx="358787" cy="274942"/>
            <a:chOff x="6689841" y="4933567"/>
            <a:chExt cx="272354" cy="20870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D1A056E-8885-49BC-AD7C-190DF161220A}"/>
                </a:ext>
              </a:extLst>
            </p:cNvPr>
            <p:cNvSpPr/>
            <p:nvPr/>
          </p:nvSpPr>
          <p:spPr>
            <a:xfrm rot="2400000">
              <a:off x="6689843" y="5054658"/>
              <a:ext cx="272352" cy="87617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2822070D-06DE-4F71-97BE-17DA18FD54F0}"/>
                </a:ext>
              </a:extLst>
            </p:cNvPr>
            <p:cNvSpPr/>
            <p:nvPr/>
          </p:nvSpPr>
          <p:spPr>
            <a:xfrm rot="8400000" flipH="1">
              <a:off x="6689841" y="4933567"/>
              <a:ext cx="272352" cy="87617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8" name="원호 7">
            <a:extLst>
              <a:ext uri="{FF2B5EF4-FFF2-40B4-BE49-F238E27FC236}">
                <a16:creationId xmlns:a16="http://schemas.microsoft.com/office/drawing/2014/main" id="{EBBDA237-F1E1-464A-A913-73ED38287BCE}"/>
              </a:ext>
            </a:extLst>
          </p:cNvPr>
          <p:cNvSpPr/>
          <p:nvPr/>
        </p:nvSpPr>
        <p:spPr>
          <a:xfrm>
            <a:off x="2255746" y="2339897"/>
            <a:ext cx="1535190" cy="1860628"/>
          </a:xfrm>
          <a:prstGeom prst="arc">
            <a:avLst>
              <a:gd name="adj1" fmla="val 18466422"/>
              <a:gd name="adj2" fmla="val 3625646"/>
            </a:avLst>
          </a:prstGeom>
          <a:ln w="34925">
            <a:solidFill>
              <a:srgbClr val="333F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1E35B7-746D-45BB-A0A6-C6B046337082}"/>
              </a:ext>
            </a:extLst>
          </p:cNvPr>
          <p:cNvGrpSpPr/>
          <p:nvPr/>
        </p:nvGrpSpPr>
        <p:grpSpPr>
          <a:xfrm>
            <a:off x="7041516" y="2737570"/>
            <a:ext cx="3757016" cy="1601844"/>
            <a:chOff x="7041516" y="2737570"/>
            <a:chExt cx="3757016" cy="160184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06B0F21-9D37-4A89-ABF8-10F680A3D853}"/>
                </a:ext>
              </a:extLst>
            </p:cNvPr>
            <p:cNvGrpSpPr/>
            <p:nvPr/>
          </p:nvGrpSpPr>
          <p:grpSpPr>
            <a:xfrm>
              <a:off x="7041516" y="2737570"/>
              <a:ext cx="3757016" cy="1601844"/>
              <a:chOff x="6817302" y="1351898"/>
              <a:chExt cx="3757016" cy="1601844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DA48CBB5-EA9D-40C4-9935-A0742BFA30FA}"/>
                  </a:ext>
                </a:extLst>
              </p:cNvPr>
              <p:cNvSpPr/>
              <p:nvPr/>
            </p:nvSpPr>
            <p:spPr>
              <a:xfrm>
                <a:off x="6817302" y="1683526"/>
                <a:ext cx="2812473" cy="1270216"/>
              </a:xfrm>
              <a:prstGeom prst="roundRect">
                <a:avLst/>
              </a:prstGeom>
              <a:solidFill>
                <a:srgbClr val="DAE3F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44000" rtlCol="0" anchor="ctr"/>
              <a:lstStyle/>
              <a:p>
                <a:pPr marL="314960" marR="0" indent="107950" fontAlgn="base" latinLnBrk="1">
                  <a:spcBef>
                    <a:spcPts val="0"/>
                  </a:spcBef>
                  <a:spcAft>
                    <a:spcPts val="300"/>
                  </a:spcAft>
                </a:pPr>
                <a:endParaRPr lang="ko-KR" altLang="en-US" sz="1800" kern="0" spc="0" dirty="0">
                  <a:solidFill>
                    <a:srgbClr val="404040"/>
                  </a:solidFill>
                  <a:effectLst/>
                  <a:latin typeface="넥슨Lv1고딕 OTF Bold" panose="00000800000000000000" pitchFamily="50" charset="-127"/>
                  <a:ea typeface="넥슨Lv1고딕 OTF Bold" panose="00000800000000000000" pitchFamily="50" charset="-127"/>
                </a:endParaRP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DC10F9A3-3356-4A89-B1BC-09C5A9DB88A1}"/>
                  </a:ext>
                </a:extLst>
              </p:cNvPr>
              <p:cNvGrpSpPr/>
              <p:nvPr/>
            </p:nvGrpSpPr>
            <p:grpSpPr>
              <a:xfrm>
                <a:off x="6952475" y="1351898"/>
                <a:ext cx="3621843" cy="1509719"/>
                <a:chOff x="6899885" y="1572284"/>
                <a:chExt cx="3621843" cy="1509719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DA16E78-B0D4-4B21-A5A8-84D090828586}"/>
                    </a:ext>
                  </a:extLst>
                </p:cNvPr>
                <p:cNvSpPr txBox="1"/>
                <p:nvPr/>
              </p:nvSpPr>
              <p:spPr>
                <a:xfrm>
                  <a:off x="6899885" y="1572284"/>
                  <a:ext cx="25361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Management.java</a:t>
                  </a:r>
                  <a:endParaRPr lang="ko-KR" altLang="en-US" sz="1600" dirty="0"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6D5B526-EE3D-4E08-8301-99747719A3D5}"/>
                    </a:ext>
                  </a:extLst>
                </p:cNvPr>
                <p:cNvSpPr txBox="1"/>
                <p:nvPr/>
              </p:nvSpPr>
              <p:spPr>
                <a:xfrm>
                  <a:off x="6911753" y="2210867"/>
                  <a:ext cx="3609975" cy="871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1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관리자 모드 접속 시 프레임</a:t>
                  </a:r>
                  <a:endParaRPr lang="en-US" altLang="ko-KR" sz="11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 marL="171450" indent="-171450">
                    <a:lnSpc>
                      <a:spcPct val="150000"/>
                    </a:lnSpc>
                    <a:buFontTx/>
                    <a:buChar char="-"/>
                  </a:pPr>
                  <a:r>
                    <a:rPr lang="ko-KR" altLang="en-US" sz="1200" dirty="0">
                      <a:solidFill>
                        <a:srgbClr val="595959"/>
                      </a:solidFill>
                      <a:latin typeface="넥슨Lv1고딕 OTF Bold" panose="00000800000000000000" pitchFamily="50" charset="-127"/>
                      <a:ea typeface="넥슨Lv1고딕 OTF Bold" panose="00000800000000000000" pitchFamily="50" charset="-127"/>
                    </a:rPr>
                    <a:t>재고 저장된 표 디자인</a:t>
                  </a:r>
                  <a:endParaRPr lang="en-US" altLang="ko-KR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endParaRPr lang="ko-KR" altLang="en-US" sz="1200" dirty="0">
                    <a:solidFill>
                      <a:srgbClr val="595959"/>
                    </a:solidFill>
                    <a:latin typeface="넥슨Lv1고딕 OTF Bold" panose="00000800000000000000" pitchFamily="50" charset="-127"/>
                    <a:ea typeface="넥슨Lv1고딕 OTF Bold" panose="00000800000000000000" pitchFamily="50" charset="-127"/>
                  </a:endParaRPr>
                </a:p>
              </p:txBody>
            </p:sp>
          </p:grpSp>
        </p:grp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61826C09-B99C-4682-BC8D-DC2650F2DE7A}"/>
                </a:ext>
              </a:extLst>
            </p:cNvPr>
            <p:cNvSpPr/>
            <p:nvPr/>
          </p:nvSpPr>
          <p:spPr>
            <a:xfrm>
              <a:off x="7078298" y="2861748"/>
              <a:ext cx="61610" cy="6161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 latinLnBrk="0">
                <a:lnSpc>
                  <a:spcPct val="200000"/>
                </a:lnSpc>
              </a:pPr>
              <a:endParaRPr lang="ko-KR" altLang="en-US" sz="1050" kern="0" dirty="0">
                <a:solidFill>
                  <a:prstClr val="white">
                    <a:lumMod val="65000"/>
                  </a:prst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42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127000" dist="1219200" dir="5400000" sx="80000" sy="80000" algn="t" rotWithShape="0">
            <a:prstClr val="black">
              <a:alpha val="40000"/>
            </a:prstClr>
          </a:outerShdw>
        </a:effectLst>
      </a:spPr>
      <a:bodyPr tIns="144000" rtlCol="0" anchor="ctr"/>
      <a:lstStyle>
        <a:defPPr algn="ctr" latinLnBrk="0">
          <a:lnSpc>
            <a:spcPct val="200000"/>
          </a:lnSpc>
          <a:defRPr sz="1050" kern="0" dirty="0">
            <a:solidFill>
              <a:prstClr val="white">
                <a:lumMod val="65000"/>
              </a:prstClr>
            </a:solidFill>
            <a:latin typeface="리디바탕" panose="020B0600000101010101" pitchFamily="34" charset="-127"/>
            <a:ea typeface="리디바탕" panose="020B0600000101010101" pitchFamily="34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1215</Words>
  <Application>Microsoft Office PowerPoint</Application>
  <PresentationFormat>와이드스크린</PresentationFormat>
  <Paragraphs>337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리디바탕</vt:lpstr>
      <vt:lpstr>Symbol</vt:lpstr>
      <vt:lpstr>여기어때 잘난체 OTF</vt:lpstr>
      <vt:lpstr>넥슨Lv1고딕 OTF Bold</vt:lpstr>
      <vt:lpstr>한수원 한돋움OTF Bold</vt:lpstr>
      <vt:lpstr>잘풀리는하루OTF Medium</vt:lpstr>
      <vt:lpstr>맑은 고딕</vt:lpstr>
      <vt:lpstr>Arial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 창주</cp:lastModifiedBy>
  <cp:revision>51</cp:revision>
  <dcterms:created xsi:type="dcterms:W3CDTF">2021-09-15T03:41:00Z</dcterms:created>
  <dcterms:modified xsi:type="dcterms:W3CDTF">2021-11-30T16:30:21Z</dcterms:modified>
</cp:coreProperties>
</file>